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DEBF"/>
    <a:srgbClr val="4E83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BB8E6F-69E7-438C-B5F1-49BE220E0322}"/>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GB"/>
          </a:p>
        </p:txBody>
      </p:sp>
      <p:sp>
        <p:nvSpPr>
          <p:cNvPr id="3" name="副標題 2">
            <a:extLst>
              <a:ext uri="{FF2B5EF4-FFF2-40B4-BE49-F238E27FC236}">
                <a16:creationId xmlns:a16="http://schemas.microsoft.com/office/drawing/2014/main" id="{23FB9B8C-F798-43CF-ADCF-051D2D08E1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GB"/>
          </a:p>
        </p:txBody>
      </p:sp>
      <p:sp>
        <p:nvSpPr>
          <p:cNvPr id="4" name="日期版面配置區 3">
            <a:extLst>
              <a:ext uri="{FF2B5EF4-FFF2-40B4-BE49-F238E27FC236}">
                <a16:creationId xmlns:a16="http://schemas.microsoft.com/office/drawing/2014/main" id="{31FE2FA3-5D83-4FFC-B350-351A1BA368B2}"/>
              </a:ext>
            </a:extLst>
          </p:cNvPr>
          <p:cNvSpPr>
            <a:spLocks noGrp="1"/>
          </p:cNvSpPr>
          <p:nvPr>
            <p:ph type="dt" sz="half" idx="10"/>
          </p:nvPr>
        </p:nvSpPr>
        <p:spPr/>
        <p:txBody>
          <a:bodyPr/>
          <a:lstStyle/>
          <a:p>
            <a:fld id="{2C7411B2-2F80-4A4B-B17D-78F27C7141E9}" type="datetimeFigureOut">
              <a:rPr lang="en-GB" smtClean="0"/>
              <a:t>06/01/2022</a:t>
            </a:fld>
            <a:endParaRPr lang="en-GB"/>
          </a:p>
        </p:txBody>
      </p:sp>
      <p:sp>
        <p:nvSpPr>
          <p:cNvPr id="5" name="頁尾版面配置區 4">
            <a:extLst>
              <a:ext uri="{FF2B5EF4-FFF2-40B4-BE49-F238E27FC236}">
                <a16:creationId xmlns:a16="http://schemas.microsoft.com/office/drawing/2014/main" id="{68D0317B-8FDD-4336-A502-5281021B2581}"/>
              </a:ext>
            </a:extLst>
          </p:cNvPr>
          <p:cNvSpPr>
            <a:spLocks noGrp="1"/>
          </p:cNvSpPr>
          <p:nvPr>
            <p:ph type="ftr" sz="quarter" idx="11"/>
          </p:nvPr>
        </p:nvSpPr>
        <p:spPr/>
        <p:txBody>
          <a:bodyPr/>
          <a:lstStyle/>
          <a:p>
            <a:endParaRPr lang="en-GB"/>
          </a:p>
        </p:txBody>
      </p:sp>
      <p:sp>
        <p:nvSpPr>
          <p:cNvPr id="6" name="投影片編號版面配置區 5">
            <a:extLst>
              <a:ext uri="{FF2B5EF4-FFF2-40B4-BE49-F238E27FC236}">
                <a16:creationId xmlns:a16="http://schemas.microsoft.com/office/drawing/2014/main" id="{9BBEB197-5119-4BA4-BC03-31D90D4EE1F9}"/>
              </a:ext>
            </a:extLst>
          </p:cNvPr>
          <p:cNvSpPr>
            <a:spLocks noGrp="1"/>
          </p:cNvSpPr>
          <p:nvPr>
            <p:ph type="sldNum" sz="quarter" idx="12"/>
          </p:nvPr>
        </p:nvSpPr>
        <p:spPr/>
        <p:txBody>
          <a:bodyPr/>
          <a:lstStyle/>
          <a:p>
            <a:fld id="{9C3ED355-DB1B-4E98-8386-FCF86BA0B858}" type="slidenum">
              <a:rPr lang="en-GB" smtClean="0"/>
              <a:t>‹#›</a:t>
            </a:fld>
            <a:endParaRPr lang="en-GB"/>
          </a:p>
        </p:txBody>
      </p:sp>
    </p:spTree>
    <p:extLst>
      <p:ext uri="{BB962C8B-B14F-4D97-AF65-F5344CB8AC3E}">
        <p14:creationId xmlns:p14="http://schemas.microsoft.com/office/powerpoint/2010/main" val="2343775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04CD20-15A9-45BE-A6FB-BC395EF24F2A}"/>
              </a:ext>
            </a:extLst>
          </p:cNvPr>
          <p:cNvSpPr>
            <a:spLocks noGrp="1"/>
          </p:cNvSpPr>
          <p:nvPr>
            <p:ph type="title"/>
          </p:nvPr>
        </p:nvSpPr>
        <p:spPr/>
        <p:txBody>
          <a:bodyPr/>
          <a:lstStyle/>
          <a:p>
            <a:r>
              <a:rPr lang="zh-TW" altLang="en-US"/>
              <a:t>按一下以編輯母片標題樣式</a:t>
            </a:r>
            <a:endParaRPr lang="en-GB"/>
          </a:p>
        </p:txBody>
      </p:sp>
      <p:sp>
        <p:nvSpPr>
          <p:cNvPr id="3" name="直排文字版面配置區 2">
            <a:extLst>
              <a:ext uri="{FF2B5EF4-FFF2-40B4-BE49-F238E27FC236}">
                <a16:creationId xmlns:a16="http://schemas.microsoft.com/office/drawing/2014/main" id="{B29830D5-E815-489F-84AC-DD633F5B858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日期版面配置區 3">
            <a:extLst>
              <a:ext uri="{FF2B5EF4-FFF2-40B4-BE49-F238E27FC236}">
                <a16:creationId xmlns:a16="http://schemas.microsoft.com/office/drawing/2014/main" id="{46E08F76-DD9F-4A12-B015-BC5C3555A3B7}"/>
              </a:ext>
            </a:extLst>
          </p:cNvPr>
          <p:cNvSpPr>
            <a:spLocks noGrp="1"/>
          </p:cNvSpPr>
          <p:nvPr>
            <p:ph type="dt" sz="half" idx="10"/>
          </p:nvPr>
        </p:nvSpPr>
        <p:spPr/>
        <p:txBody>
          <a:bodyPr/>
          <a:lstStyle/>
          <a:p>
            <a:fld id="{2C7411B2-2F80-4A4B-B17D-78F27C7141E9}" type="datetimeFigureOut">
              <a:rPr lang="en-GB" smtClean="0"/>
              <a:t>06/01/2022</a:t>
            </a:fld>
            <a:endParaRPr lang="en-GB"/>
          </a:p>
        </p:txBody>
      </p:sp>
      <p:sp>
        <p:nvSpPr>
          <p:cNvPr id="5" name="頁尾版面配置區 4">
            <a:extLst>
              <a:ext uri="{FF2B5EF4-FFF2-40B4-BE49-F238E27FC236}">
                <a16:creationId xmlns:a16="http://schemas.microsoft.com/office/drawing/2014/main" id="{27CE4CDA-0937-4E0D-A734-B5440584B66A}"/>
              </a:ext>
            </a:extLst>
          </p:cNvPr>
          <p:cNvSpPr>
            <a:spLocks noGrp="1"/>
          </p:cNvSpPr>
          <p:nvPr>
            <p:ph type="ftr" sz="quarter" idx="11"/>
          </p:nvPr>
        </p:nvSpPr>
        <p:spPr/>
        <p:txBody>
          <a:bodyPr/>
          <a:lstStyle/>
          <a:p>
            <a:endParaRPr lang="en-GB"/>
          </a:p>
        </p:txBody>
      </p:sp>
      <p:sp>
        <p:nvSpPr>
          <p:cNvPr id="6" name="投影片編號版面配置區 5">
            <a:extLst>
              <a:ext uri="{FF2B5EF4-FFF2-40B4-BE49-F238E27FC236}">
                <a16:creationId xmlns:a16="http://schemas.microsoft.com/office/drawing/2014/main" id="{91CFD9AA-9620-4452-B6E2-5484590B9FCA}"/>
              </a:ext>
            </a:extLst>
          </p:cNvPr>
          <p:cNvSpPr>
            <a:spLocks noGrp="1"/>
          </p:cNvSpPr>
          <p:nvPr>
            <p:ph type="sldNum" sz="quarter" idx="12"/>
          </p:nvPr>
        </p:nvSpPr>
        <p:spPr/>
        <p:txBody>
          <a:bodyPr/>
          <a:lstStyle/>
          <a:p>
            <a:fld id="{9C3ED355-DB1B-4E98-8386-FCF86BA0B858}" type="slidenum">
              <a:rPr lang="en-GB" smtClean="0"/>
              <a:t>‹#›</a:t>
            </a:fld>
            <a:endParaRPr lang="en-GB"/>
          </a:p>
        </p:txBody>
      </p:sp>
    </p:spTree>
    <p:extLst>
      <p:ext uri="{BB962C8B-B14F-4D97-AF65-F5344CB8AC3E}">
        <p14:creationId xmlns:p14="http://schemas.microsoft.com/office/powerpoint/2010/main" val="2459849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D7C9968-2210-4DFE-A961-A24031C50AE7}"/>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GB"/>
          </a:p>
        </p:txBody>
      </p:sp>
      <p:sp>
        <p:nvSpPr>
          <p:cNvPr id="3" name="直排文字版面配置區 2">
            <a:extLst>
              <a:ext uri="{FF2B5EF4-FFF2-40B4-BE49-F238E27FC236}">
                <a16:creationId xmlns:a16="http://schemas.microsoft.com/office/drawing/2014/main" id="{378E2D31-0C4F-4D90-A626-3D7DB5C1ABCB}"/>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日期版面配置區 3">
            <a:extLst>
              <a:ext uri="{FF2B5EF4-FFF2-40B4-BE49-F238E27FC236}">
                <a16:creationId xmlns:a16="http://schemas.microsoft.com/office/drawing/2014/main" id="{511B8F7D-03E2-43F5-9E86-29235584051D}"/>
              </a:ext>
            </a:extLst>
          </p:cNvPr>
          <p:cNvSpPr>
            <a:spLocks noGrp="1"/>
          </p:cNvSpPr>
          <p:nvPr>
            <p:ph type="dt" sz="half" idx="10"/>
          </p:nvPr>
        </p:nvSpPr>
        <p:spPr/>
        <p:txBody>
          <a:bodyPr/>
          <a:lstStyle/>
          <a:p>
            <a:fld id="{2C7411B2-2F80-4A4B-B17D-78F27C7141E9}" type="datetimeFigureOut">
              <a:rPr lang="en-GB" smtClean="0"/>
              <a:t>06/01/2022</a:t>
            </a:fld>
            <a:endParaRPr lang="en-GB"/>
          </a:p>
        </p:txBody>
      </p:sp>
      <p:sp>
        <p:nvSpPr>
          <p:cNvPr id="5" name="頁尾版面配置區 4">
            <a:extLst>
              <a:ext uri="{FF2B5EF4-FFF2-40B4-BE49-F238E27FC236}">
                <a16:creationId xmlns:a16="http://schemas.microsoft.com/office/drawing/2014/main" id="{E1D2EB90-A7EC-45FD-B8DF-E2D4CD8E822C}"/>
              </a:ext>
            </a:extLst>
          </p:cNvPr>
          <p:cNvSpPr>
            <a:spLocks noGrp="1"/>
          </p:cNvSpPr>
          <p:nvPr>
            <p:ph type="ftr" sz="quarter" idx="11"/>
          </p:nvPr>
        </p:nvSpPr>
        <p:spPr/>
        <p:txBody>
          <a:bodyPr/>
          <a:lstStyle/>
          <a:p>
            <a:endParaRPr lang="en-GB"/>
          </a:p>
        </p:txBody>
      </p:sp>
      <p:sp>
        <p:nvSpPr>
          <p:cNvPr id="6" name="投影片編號版面配置區 5">
            <a:extLst>
              <a:ext uri="{FF2B5EF4-FFF2-40B4-BE49-F238E27FC236}">
                <a16:creationId xmlns:a16="http://schemas.microsoft.com/office/drawing/2014/main" id="{4BC87442-4587-4706-851A-899BADF2D393}"/>
              </a:ext>
            </a:extLst>
          </p:cNvPr>
          <p:cNvSpPr>
            <a:spLocks noGrp="1"/>
          </p:cNvSpPr>
          <p:nvPr>
            <p:ph type="sldNum" sz="quarter" idx="12"/>
          </p:nvPr>
        </p:nvSpPr>
        <p:spPr/>
        <p:txBody>
          <a:bodyPr/>
          <a:lstStyle/>
          <a:p>
            <a:fld id="{9C3ED355-DB1B-4E98-8386-FCF86BA0B858}" type="slidenum">
              <a:rPr lang="en-GB" smtClean="0"/>
              <a:t>‹#›</a:t>
            </a:fld>
            <a:endParaRPr lang="en-GB"/>
          </a:p>
        </p:txBody>
      </p:sp>
    </p:spTree>
    <p:extLst>
      <p:ext uri="{BB962C8B-B14F-4D97-AF65-F5344CB8AC3E}">
        <p14:creationId xmlns:p14="http://schemas.microsoft.com/office/powerpoint/2010/main" val="811916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9E4108-227C-4CFC-B2D1-CF8F58615219}"/>
              </a:ext>
            </a:extLst>
          </p:cNvPr>
          <p:cNvSpPr>
            <a:spLocks noGrp="1"/>
          </p:cNvSpPr>
          <p:nvPr>
            <p:ph type="title"/>
          </p:nvPr>
        </p:nvSpPr>
        <p:spPr/>
        <p:txBody>
          <a:bodyPr/>
          <a:lstStyle/>
          <a:p>
            <a:r>
              <a:rPr lang="zh-TW" altLang="en-US"/>
              <a:t>按一下以編輯母片標題樣式</a:t>
            </a:r>
            <a:endParaRPr lang="en-GB"/>
          </a:p>
        </p:txBody>
      </p:sp>
      <p:sp>
        <p:nvSpPr>
          <p:cNvPr id="3" name="內容版面配置區 2">
            <a:extLst>
              <a:ext uri="{FF2B5EF4-FFF2-40B4-BE49-F238E27FC236}">
                <a16:creationId xmlns:a16="http://schemas.microsoft.com/office/drawing/2014/main" id="{2B87F380-E772-43DF-854B-E4F0D466D15F}"/>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日期版面配置區 3">
            <a:extLst>
              <a:ext uri="{FF2B5EF4-FFF2-40B4-BE49-F238E27FC236}">
                <a16:creationId xmlns:a16="http://schemas.microsoft.com/office/drawing/2014/main" id="{0217AAE8-2789-4CFF-BC2A-E89EDDF57369}"/>
              </a:ext>
            </a:extLst>
          </p:cNvPr>
          <p:cNvSpPr>
            <a:spLocks noGrp="1"/>
          </p:cNvSpPr>
          <p:nvPr>
            <p:ph type="dt" sz="half" idx="10"/>
          </p:nvPr>
        </p:nvSpPr>
        <p:spPr/>
        <p:txBody>
          <a:bodyPr/>
          <a:lstStyle/>
          <a:p>
            <a:fld id="{2C7411B2-2F80-4A4B-B17D-78F27C7141E9}" type="datetimeFigureOut">
              <a:rPr lang="en-GB" smtClean="0"/>
              <a:t>06/01/2022</a:t>
            </a:fld>
            <a:endParaRPr lang="en-GB"/>
          </a:p>
        </p:txBody>
      </p:sp>
      <p:sp>
        <p:nvSpPr>
          <p:cNvPr id="5" name="頁尾版面配置區 4">
            <a:extLst>
              <a:ext uri="{FF2B5EF4-FFF2-40B4-BE49-F238E27FC236}">
                <a16:creationId xmlns:a16="http://schemas.microsoft.com/office/drawing/2014/main" id="{34790C60-9DDB-4D80-9312-A6C8BA5D8BFE}"/>
              </a:ext>
            </a:extLst>
          </p:cNvPr>
          <p:cNvSpPr>
            <a:spLocks noGrp="1"/>
          </p:cNvSpPr>
          <p:nvPr>
            <p:ph type="ftr" sz="quarter" idx="11"/>
          </p:nvPr>
        </p:nvSpPr>
        <p:spPr/>
        <p:txBody>
          <a:bodyPr/>
          <a:lstStyle/>
          <a:p>
            <a:endParaRPr lang="en-GB"/>
          </a:p>
        </p:txBody>
      </p:sp>
      <p:sp>
        <p:nvSpPr>
          <p:cNvPr id="6" name="投影片編號版面配置區 5">
            <a:extLst>
              <a:ext uri="{FF2B5EF4-FFF2-40B4-BE49-F238E27FC236}">
                <a16:creationId xmlns:a16="http://schemas.microsoft.com/office/drawing/2014/main" id="{D677987A-8445-4679-ADD0-ADE6CCAF21F7}"/>
              </a:ext>
            </a:extLst>
          </p:cNvPr>
          <p:cNvSpPr>
            <a:spLocks noGrp="1"/>
          </p:cNvSpPr>
          <p:nvPr>
            <p:ph type="sldNum" sz="quarter" idx="12"/>
          </p:nvPr>
        </p:nvSpPr>
        <p:spPr/>
        <p:txBody>
          <a:bodyPr/>
          <a:lstStyle/>
          <a:p>
            <a:fld id="{9C3ED355-DB1B-4E98-8386-FCF86BA0B858}" type="slidenum">
              <a:rPr lang="en-GB" smtClean="0"/>
              <a:t>‹#›</a:t>
            </a:fld>
            <a:endParaRPr lang="en-GB"/>
          </a:p>
        </p:txBody>
      </p:sp>
    </p:spTree>
    <p:extLst>
      <p:ext uri="{BB962C8B-B14F-4D97-AF65-F5344CB8AC3E}">
        <p14:creationId xmlns:p14="http://schemas.microsoft.com/office/powerpoint/2010/main" val="1353602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BD0D64-9ACC-4ED4-AF11-01561C4BD0CC}"/>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GB"/>
          </a:p>
        </p:txBody>
      </p:sp>
      <p:sp>
        <p:nvSpPr>
          <p:cNvPr id="3" name="文字版面配置區 2">
            <a:extLst>
              <a:ext uri="{FF2B5EF4-FFF2-40B4-BE49-F238E27FC236}">
                <a16:creationId xmlns:a16="http://schemas.microsoft.com/office/drawing/2014/main" id="{2DE35F0A-14F0-41CD-8D42-09398FF0CD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A217566B-57F9-4A8E-96BF-856C4C5B5543}"/>
              </a:ext>
            </a:extLst>
          </p:cNvPr>
          <p:cNvSpPr>
            <a:spLocks noGrp="1"/>
          </p:cNvSpPr>
          <p:nvPr>
            <p:ph type="dt" sz="half" idx="10"/>
          </p:nvPr>
        </p:nvSpPr>
        <p:spPr/>
        <p:txBody>
          <a:bodyPr/>
          <a:lstStyle/>
          <a:p>
            <a:fld id="{2C7411B2-2F80-4A4B-B17D-78F27C7141E9}" type="datetimeFigureOut">
              <a:rPr lang="en-GB" smtClean="0"/>
              <a:t>06/01/2022</a:t>
            </a:fld>
            <a:endParaRPr lang="en-GB"/>
          </a:p>
        </p:txBody>
      </p:sp>
      <p:sp>
        <p:nvSpPr>
          <p:cNvPr id="5" name="頁尾版面配置區 4">
            <a:extLst>
              <a:ext uri="{FF2B5EF4-FFF2-40B4-BE49-F238E27FC236}">
                <a16:creationId xmlns:a16="http://schemas.microsoft.com/office/drawing/2014/main" id="{29598AC0-1DED-4DA8-B04C-5EA42E020C03}"/>
              </a:ext>
            </a:extLst>
          </p:cNvPr>
          <p:cNvSpPr>
            <a:spLocks noGrp="1"/>
          </p:cNvSpPr>
          <p:nvPr>
            <p:ph type="ftr" sz="quarter" idx="11"/>
          </p:nvPr>
        </p:nvSpPr>
        <p:spPr/>
        <p:txBody>
          <a:bodyPr/>
          <a:lstStyle/>
          <a:p>
            <a:endParaRPr lang="en-GB"/>
          </a:p>
        </p:txBody>
      </p:sp>
      <p:sp>
        <p:nvSpPr>
          <p:cNvPr id="6" name="投影片編號版面配置區 5">
            <a:extLst>
              <a:ext uri="{FF2B5EF4-FFF2-40B4-BE49-F238E27FC236}">
                <a16:creationId xmlns:a16="http://schemas.microsoft.com/office/drawing/2014/main" id="{DEB73FEE-CCBD-4A37-A915-4DA3A771A32E}"/>
              </a:ext>
            </a:extLst>
          </p:cNvPr>
          <p:cNvSpPr>
            <a:spLocks noGrp="1"/>
          </p:cNvSpPr>
          <p:nvPr>
            <p:ph type="sldNum" sz="quarter" idx="12"/>
          </p:nvPr>
        </p:nvSpPr>
        <p:spPr/>
        <p:txBody>
          <a:bodyPr/>
          <a:lstStyle/>
          <a:p>
            <a:fld id="{9C3ED355-DB1B-4E98-8386-FCF86BA0B858}" type="slidenum">
              <a:rPr lang="en-GB" smtClean="0"/>
              <a:t>‹#›</a:t>
            </a:fld>
            <a:endParaRPr lang="en-GB"/>
          </a:p>
        </p:txBody>
      </p:sp>
    </p:spTree>
    <p:extLst>
      <p:ext uri="{BB962C8B-B14F-4D97-AF65-F5344CB8AC3E}">
        <p14:creationId xmlns:p14="http://schemas.microsoft.com/office/powerpoint/2010/main" val="1580823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DD5E5A-036D-440E-A393-DA88ADB8640D}"/>
              </a:ext>
            </a:extLst>
          </p:cNvPr>
          <p:cNvSpPr>
            <a:spLocks noGrp="1"/>
          </p:cNvSpPr>
          <p:nvPr>
            <p:ph type="title"/>
          </p:nvPr>
        </p:nvSpPr>
        <p:spPr/>
        <p:txBody>
          <a:bodyPr/>
          <a:lstStyle/>
          <a:p>
            <a:r>
              <a:rPr lang="zh-TW" altLang="en-US"/>
              <a:t>按一下以編輯母片標題樣式</a:t>
            </a:r>
            <a:endParaRPr lang="en-GB"/>
          </a:p>
        </p:txBody>
      </p:sp>
      <p:sp>
        <p:nvSpPr>
          <p:cNvPr id="3" name="內容版面配置區 2">
            <a:extLst>
              <a:ext uri="{FF2B5EF4-FFF2-40B4-BE49-F238E27FC236}">
                <a16:creationId xmlns:a16="http://schemas.microsoft.com/office/drawing/2014/main" id="{A3E4D94A-B417-4AD4-A211-A6EBE1A88F8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內容版面配置區 3">
            <a:extLst>
              <a:ext uri="{FF2B5EF4-FFF2-40B4-BE49-F238E27FC236}">
                <a16:creationId xmlns:a16="http://schemas.microsoft.com/office/drawing/2014/main" id="{27DAF6AC-3D2F-4754-8C93-C055A50D8391}"/>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5" name="日期版面配置區 4">
            <a:extLst>
              <a:ext uri="{FF2B5EF4-FFF2-40B4-BE49-F238E27FC236}">
                <a16:creationId xmlns:a16="http://schemas.microsoft.com/office/drawing/2014/main" id="{ACCC8069-D501-4C4E-AD1C-3C9C5A54E677}"/>
              </a:ext>
            </a:extLst>
          </p:cNvPr>
          <p:cNvSpPr>
            <a:spLocks noGrp="1"/>
          </p:cNvSpPr>
          <p:nvPr>
            <p:ph type="dt" sz="half" idx="10"/>
          </p:nvPr>
        </p:nvSpPr>
        <p:spPr/>
        <p:txBody>
          <a:bodyPr/>
          <a:lstStyle/>
          <a:p>
            <a:fld id="{2C7411B2-2F80-4A4B-B17D-78F27C7141E9}" type="datetimeFigureOut">
              <a:rPr lang="en-GB" smtClean="0"/>
              <a:t>06/01/2022</a:t>
            </a:fld>
            <a:endParaRPr lang="en-GB"/>
          </a:p>
        </p:txBody>
      </p:sp>
      <p:sp>
        <p:nvSpPr>
          <p:cNvPr id="6" name="頁尾版面配置區 5">
            <a:extLst>
              <a:ext uri="{FF2B5EF4-FFF2-40B4-BE49-F238E27FC236}">
                <a16:creationId xmlns:a16="http://schemas.microsoft.com/office/drawing/2014/main" id="{F097D364-7783-4102-9A75-65EA7FF8E819}"/>
              </a:ext>
            </a:extLst>
          </p:cNvPr>
          <p:cNvSpPr>
            <a:spLocks noGrp="1"/>
          </p:cNvSpPr>
          <p:nvPr>
            <p:ph type="ftr" sz="quarter" idx="11"/>
          </p:nvPr>
        </p:nvSpPr>
        <p:spPr/>
        <p:txBody>
          <a:bodyPr/>
          <a:lstStyle/>
          <a:p>
            <a:endParaRPr lang="en-GB"/>
          </a:p>
        </p:txBody>
      </p:sp>
      <p:sp>
        <p:nvSpPr>
          <p:cNvPr id="7" name="投影片編號版面配置區 6">
            <a:extLst>
              <a:ext uri="{FF2B5EF4-FFF2-40B4-BE49-F238E27FC236}">
                <a16:creationId xmlns:a16="http://schemas.microsoft.com/office/drawing/2014/main" id="{933A6487-2033-4DFC-B146-D83969B38AE2}"/>
              </a:ext>
            </a:extLst>
          </p:cNvPr>
          <p:cNvSpPr>
            <a:spLocks noGrp="1"/>
          </p:cNvSpPr>
          <p:nvPr>
            <p:ph type="sldNum" sz="quarter" idx="12"/>
          </p:nvPr>
        </p:nvSpPr>
        <p:spPr/>
        <p:txBody>
          <a:bodyPr/>
          <a:lstStyle/>
          <a:p>
            <a:fld id="{9C3ED355-DB1B-4E98-8386-FCF86BA0B858}" type="slidenum">
              <a:rPr lang="en-GB" smtClean="0"/>
              <a:t>‹#›</a:t>
            </a:fld>
            <a:endParaRPr lang="en-GB"/>
          </a:p>
        </p:txBody>
      </p:sp>
    </p:spTree>
    <p:extLst>
      <p:ext uri="{BB962C8B-B14F-4D97-AF65-F5344CB8AC3E}">
        <p14:creationId xmlns:p14="http://schemas.microsoft.com/office/powerpoint/2010/main" val="3636275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760683-827D-48C7-912C-F1FFB03C6927}"/>
              </a:ext>
            </a:extLst>
          </p:cNvPr>
          <p:cNvSpPr>
            <a:spLocks noGrp="1"/>
          </p:cNvSpPr>
          <p:nvPr>
            <p:ph type="title"/>
          </p:nvPr>
        </p:nvSpPr>
        <p:spPr>
          <a:xfrm>
            <a:off x="839788" y="365125"/>
            <a:ext cx="10515600" cy="1325563"/>
          </a:xfrm>
        </p:spPr>
        <p:txBody>
          <a:bodyPr/>
          <a:lstStyle/>
          <a:p>
            <a:r>
              <a:rPr lang="zh-TW" altLang="en-US"/>
              <a:t>按一下以編輯母片標題樣式</a:t>
            </a:r>
            <a:endParaRPr lang="en-GB"/>
          </a:p>
        </p:txBody>
      </p:sp>
      <p:sp>
        <p:nvSpPr>
          <p:cNvPr id="3" name="文字版面配置區 2">
            <a:extLst>
              <a:ext uri="{FF2B5EF4-FFF2-40B4-BE49-F238E27FC236}">
                <a16:creationId xmlns:a16="http://schemas.microsoft.com/office/drawing/2014/main" id="{1332FA97-CEC3-4186-81F5-6EF72CB3E0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A7870FD-47F6-4380-B902-4214B0C6C6D5}"/>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5" name="文字版面配置區 4">
            <a:extLst>
              <a:ext uri="{FF2B5EF4-FFF2-40B4-BE49-F238E27FC236}">
                <a16:creationId xmlns:a16="http://schemas.microsoft.com/office/drawing/2014/main" id="{D5ECA423-1008-44C8-8E99-1BBB603E59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68E68C5D-901B-4DF0-BCA9-58923C6CC52F}"/>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7" name="日期版面配置區 6">
            <a:extLst>
              <a:ext uri="{FF2B5EF4-FFF2-40B4-BE49-F238E27FC236}">
                <a16:creationId xmlns:a16="http://schemas.microsoft.com/office/drawing/2014/main" id="{0CE9377C-6D12-41DE-8977-24FC9F60318B}"/>
              </a:ext>
            </a:extLst>
          </p:cNvPr>
          <p:cNvSpPr>
            <a:spLocks noGrp="1"/>
          </p:cNvSpPr>
          <p:nvPr>
            <p:ph type="dt" sz="half" idx="10"/>
          </p:nvPr>
        </p:nvSpPr>
        <p:spPr/>
        <p:txBody>
          <a:bodyPr/>
          <a:lstStyle/>
          <a:p>
            <a:fld id="{2C7411B2-2F80-4A4B-B17D-78F27C7141E9}" type="datetimeFigureOut">
              <a:rPr lang="en-GB" smtClean="0"/>
              <a:t>06/01/2022</a:t>
            </a:fld>
            <a:endParaRPr lang="en-GB"/>
          </a:p>
        </p:txBody>
      </p:sp>
      <p:sp>
        <p:nvSpPr>
          <p:cNvPr id="8" name="頁尾版面配置區 7">
            <a:extLst>
              <a:ext uri="{FF2B5EF4-FFF2-40B4-BE49-F238E27FC236}">
                <a16:creationId xmlns:a16="http://schemas.microsoft.com/office/drawing/2014/main" id="{7EECD7B6-7900-41FD-8657-AB0B754876C8}"/>
              </a:ext>
            </a:extLst>
          </p:cNvPr>
          <p:cNvSpPr>
            <a:spLocks noGrp="1"/>
          </p:cNvSpPr>
          <p:nvPr>
            <p:ph type="ftr" sz="quarter" idx="11"/>
          </p:nvPr>
        </p:nvSpPr>
        <p:spPr/>
        <p:txBody>
          <a:bodyPr/>
          <a:lstStyle/>
          <a:p>
            <a:endParaRPr lang="en-GB"/>
          </a:p>
        </p:txBody>
      </p:sp>
      <p:sp>
        <p:nvSpPr>
          <p:cNvPr id="9" name="投影片編號版面配置區 8">
            <a:extLst>
              <a:ext uri="{FF2B5EF4-FFF2-40B4-BE49-F238E27FC236}">
                <a16:creationId xmlns:a16="http://schemas.microsoft.com/office/drawing/2014/main" id="{70BE82CF-72B8-496E-9836-E0F97EB29F97}"/>
              </a:ext>
            </a:extLst>
          </p:cNvPr>
          <p:cNvSpPr>
            <a:spLocks noGrp="1"/>
          </p:cNvSpPr>
          <p:nvPr>
            <p:ph type="sldNum" sz="quarter" idx="12"/>
          </p:nvPr>
        </p:nvSpPr>
        <p:spPr/>
        <p:txBody>
          <a:bodyPr/>
          <a:lstStyle/>
          <a:p>
            <a:fld id="{9C3ED355-DB1B-4E98-8386-FCF86BA0B858}" type="slidenum">
              <a:rPr lang="en-GB" smtClean="0"/>
              <a:t>‹#›</a:t>
            </a:fld>
            <a:endParaRPr lang="en-GB"/>
          </a:p>
        </p:txBody>
      </p:sp>
    </p:spTree>
    <p:extLst>
      <p:ext uri="{BB962C8B-B14F-4D97-AF65-F5344CB8AC3E}">
        <p14:creationId xmlns:p14="http://schemas.microsoft.com/office/powerpoint/2010/main" val="3219585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57B102-9728-4005-A937-BBEF18589F6D}"/>
              </a:ext>
            </a:extLst>
          </p:cNvPr>
          <p:cNvSpPr>
            <a:spLocks noGrp="1"/>
          </p:cNvSpPr>
          <p:nvPr>
            <p:ph type="title"/>
          </p:nvPr>
        </p:nvSpPr>
        <p:spPr/>
        <p:txBody>
          <a:bodyPr/>
          <a:lstStyle/>
          <a:p>
            <a:r>
              <a:rPr lang="zh-TW" altLang="en-US"/>
              <a:t>按一下以編輯母片標題樣式</a:t>
            </a:r>
            <a:endParaRPr lang="en-GB"/>
          </a:p>
        </p:txBody>
      </p:sp>
      <p:sp>
        <p:nvSpPr>
          <p:cNvPr id="3" name="日期版面配置區 2">
            <a:extLst>
              <a:ext uri="{FF2B5EF4-FFF2-40B4-BE49-F238E27FC236}">
                <a16:creationId xmlns:a16="http://schemas.microsoft.com/office/drawing/2014/main" id="{CE2F04C0-4612-4337-84BB-4D7E35575DB8}"/>
              </a:ext>
            </a:extLst>
          </p:cNvPr>
          <p:cNvSpPr>
            <a:spLocks noGrp="1"/>
          </p:cNvSpPr>
          <p:nvPr>
            <p:ph type="dt" sz="half" idx="10"/>
          </p:nvPr>
        </p:nvSpPr>
        <p:spPr/>
        <p:txBody>
          <a:bodyPr/>
          <a:lstStyle/>
          <a:p>
            <a:fld id="{2C7411B2-2F80-4A4B-B17D-78F27C7141E9}" type="datetimeFigureOut">
              <a:rPr lang="en-GB" smtClean="0"/>
              <a:t>06/01/2022</a:t>
            </a:fld>
            <a:endParaRPr lang="en-GB"/>
          </a:p>
        </p:txBody>
      </p:sp>
      <p:sp>
        <p:nvSpPr>
          <p:cNvPr id="4" name="頁尾版面配置區 3">
            <a:extLst>
              <a:ext uri="{FF2B5EF4-FFF2-40B4-BE49-F238E27FC236}">
                <a16:creationId xmlns:a16="http://schemas.microsoft.com/office/drawing/2014/main" id="{7D80040C-DBEA-4CFE-82A2-8177016D276C}"/>
              </a:ext>
            </a:extLst>
          </p:cNvPr>
          <p:cNvSpPr>
            <a:spLocks noGrp="1"/>
          </p:cNvSpPr>
          <p:nvPr>
            <p:ph type="ftr" sz="quarter" idx="11"/>
          </p:nvPr>
        </p:nvSpPr>
        <p:spPr/>
        <p:txBody>
          <a:bodyPr/>
          <a:lstStyle/>
          <a:p>
            <a:endParaRPr lang="en-GB"/>
          </a:p>
        </p:txBody>
      </p:sp>
      <p:sp>
        <p:nvSpPr>
          <p:cNvPr id="5" name="投影片編號版面配置區 4">
            <a:extLst>
              <a:ext uri="{FF2B5EF4-FFF2-40B4-BE49-F238E27FC236}">
                <a16:creationId xmlns:a16="http://schemas.microsoft.com/office/drawing/2014/main" id="{09021BCE-73BA-4708-89EC-DBE495173536}"/>
              </a:ext>
            </a:extLst>
          </p:cNvPr>
          <p:cNvSpPr>
            <a:spLocks noGrp="1"/>
          </p:cNvSpPr>
          <p:nvPr>
            <p:ph type="sldNum" sz="quarter" idx="12"/>
          </p:nvPr>
        </p:nvSpPr>
        <p:spPr/>
        <p:txBody>
          <a:bodyPr/>
          <a:lstStyle/>
          <a:p>
            <a:fld id="{9C3ED355-DB1B-4E98-8386-FCF86BA0B858}" type="slidenum">
              <a:rPr lang="en-GB" smtClean="0"/>
              <a:t>‹#›</a:t>
            </a:fld>
            <a:endParaRPr lang="en-GB"/>
          </a:p>
        </p:txBody>
      </p:sp>
    </p:spTree>
    <p:extLst>
      <p:ext uri="{BB962C8B-B14F-4D97-AF65-F5344CB8AC3E}">
        <p14:creationId xmlns:p14="http://schemas.microsoft.com/office/powerpoint/2010/main" val="323766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CFA3221-B5A9-420D-9B4D-C16735177BF3}"/>
              </a:ext>
            </a:extLst>
          </p:cNvPr>
          <p:cNvSpPr>
            <a:spLocks noGrp="1"/>
          </p:cNvSpPr>
          <p:nvPr>
            <p:ph type="dt" sz="half" idx="10"/>
          </p:nvPr>
        </p:nvSpPr>
        <p:spPr/>
        <p:txBody>
          <a:bodyPr/>
          <a:lstStyle/>
          <a:p>
            <a:fld id="{2C7411B2-2F80-4A4B-B17D-78F27C7141E9}" type="datetimeFigureOut">
              <a:rPr lang="en-GB" smtClean="0"/>
              <a:t>06/01/2022</a:t>
            </a:fld>
            <a:endParaRPr lang="en-GB"/>
          </a:p>
        </p:txBody>
      </p:sp>
      <p:sp>
        <p:nvSpPr>
          <p:cNvPr id="3" name="頁尾版面配置區 2">
            <a:extLst>
              <a:ext uri="{FF2B5EF4-FFF2-40B4-BE49-F238E27FC236}">
                <a16:creationId xmlns:a16="http://schemas.microsoft.com/office/drawing/2014/main" id="{43B5BE98-496D-4C70-8EF2-C0655214E9ED}"/>
              </a:ext>
            </a:extLst>
          </p:cNvPr>
          <p:cNvSpPr>
            <a:spLocks noGrp="1"/>
          </p:cNvSpPr>
          <p:nvPr>
            <p:ph type="ftr" sz="quarter" idx="11"/>
          </p:nvPr>
        </p:nvSpPr>
        <p:spPr/>
        <p:txBody>
          <a:bodyPr/>
          <a:lstStyle/>
          <a:p>
            <a:endParaRPr lang="en-GB"/>
          </a:p>
        </p:txBody>
      </p:sp>
      <p:sp>
        <p:nvSpPr>
          <p:cNvPr id="4" name="投影片編號版面配置區 3">
            <a:extLst>
              <a:ext uri="{FF2B5EF4-FFF2-40B4-BE49-F238E27FC236}">
                <a16:creationId xmlns:a16="http://schemas.microsoft.com/office/drawing/2014/main" id="{E6B97C21-2B0E-4E31-8951-05458AFF4134}"/>
              </a:ext>
            </a:extLst>
          </p:cNvPr>
          <p:cNvSpPr>
            <a:spLocks noGrp="1"/>
          </p:cNvSpPr>
          <p:nvPr>
            <p:ph type="sldNum" sz="quarter" idx="12"/>
          </p:nvPr>
        </p:nvSpPr>
        <p:spPr/>
        <p:txBody>
          <a:bodyPr/>
          <a:lstStyle/>
          <a:p>
            <a:fld id="{9C3ED355-DB1B-4E98-8386-FCF86BA0B858}" type="slidenum">
              <a:rPr lang="en-GB" smtClean="0"/>
              <a:t>‹#›</a:t>
            </a:fld>
            <a:endParaRPr lang="en-GB"/>
          </a:p>
        </p:txBody>
      </p:sp>
    </p:spTree>
    <p:extLst>
      <p:ext uri="{BB962C8B-B14F-4D97-AF65-F5344CB8AC3E}">
        <p14:creationId xmlns:p14="http://schemas.microsoft.com/office/powerpoint/2010/main" val="2421451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D3BB33-A5FB-491E-BD17-77741E4224C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GB"/>
          </a:p>
        </p:txBody>
      </p:sp>
      <p:sp>
        <p:nvSpPr>
          <p:cNvPr id="3" name="內容版面配置區 2">
            <a:extLst>
              <a:ext uri="{FF2B5EF4-FFF2-40B4-BE49-F238E27FC236}">
                <a16:creationId xmlns:a16="http://schemas.microsoft.com/office/drawing/2014/main" id="{667C2983-7FBF-4190-AF9E-B2E0FAE17C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文字版面配置區 3">
            <a:extLst>
              <a:ext uri="{FF2B5EF4-FFF2-40B4-BE49-F238E27FC236}">
                <a16:creationId xmlns:a16="http://schemas.microsoft.com/office/drawing/2014/main" id="{28E3800B-E585-4446-9512-C3EE5B7FF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E1A5F4C-0515-4115-9967-994AC49191E9}"/>
              </a:ext>
            </a:extLst>
          </p:cNvPr>
          <p:cNvSpPr>
            <a:spLocks noGrp="1"/>
          </p:cNvSpPr>
          <p:nvPr>
            <p:ph type="dt" sz="half" idx="10"/>
          </p:nvPr>
        </p:nvSpPr>
        <p:spPr/>
        <p:txBody>
          <a:bodyPr/>
          <a:lstStyle/>
          <a:p>
            <a:fld id="{2C7411B2-2F80-4A4B-B17D-78F27C7141E9}" type="datetimeFigureOut">
              <a:rPr lang="en-GB" smtClean="0"/>
              <a:t>06/01/2022</a:t>
            </a:fld>
            <a:endParaRPr lang="en-GB"/>
          </a:p>
        </p:txBody>
      </p:sp>
      <p:sp>
        <p:nvSpPr>
          <p:cNvPr id="6" name="頁尾版面配置區 5">
            <a:extLst>
              <a:ext uri="{FF2B5EF4-FFF2-40B4-BE49-F238E27FC236}">
                <a16:creationId xmlns:a16="http://schemas.microsoft.com/office/drawing/2014/main" id="{4EA47E8E-6C9F-4721-A5D5-1DBB3729541B}"/>
              </a:ext>
            </a:extLst>
          </p:cNvPr>
          <p:cNvSpPr>
            <a:spLocks noGrp="1"/>
          </p:cNvSpPr>
          <p:nvPr>
            <p:ph type="ftr" sz="quarter" idx="11"/>
          </p:nvPr>
        </p:nvSpPr>
        <p:spPr/>
        <p:txBody>
          <a:bodyPr/>
          <a:lstStyle/>
          <a:p>
            <a:endParaRPr lang="en-GB"/>
          </a:p>
        </p:txBody>
      </p:sp>
      <p:sp>
        <p:nvSpPr>
          <p:cNvPr id="7" name="投影片編號版面配置區 6">
            <a:extLst>
              <a:ext uri="{FF2B5EF4-FFF2-40B4-BE49-F238E27FC236}">
                <a16:creationId xmlns:a16="http://schemas.microsoft.com/office/drawing/2014/main" id="{2D47F547-AB04-4A29-B2A3-A629EDA31DAC}"/>
              </a:ext>
            </a:extLst>
          </p:cNvPr>
          <p:cNvSpPr>
            <a:spLocks noGrp="1"/>
          </p:cNvSpPr>
          <p:nvPr>
            <p:ph type="sldNum" sz="quarter" idx="12"/>
          </p:nvPr>
        </p:nvSpPr>
        <p:spPr/>
        <p:txBody>
          <a:bodyPr/>
          <a:lstStyle/>
          <a:p>
            <a:fld id="{9C3ED355-DB1B-4E98-8386-FCF86BA0B858}" type="slidenum">
              <a:rPr lang="en-GB" smtClean="0"/>
              <a:t>‹#›</a:t>
            </a:fld>
            <a:endParaRPr lang="en-GB"/>
          </a:p>
        </p:txBody>
      </p:sp>
    </p:spTree>
    <p:extLst>
      <p:ext uri="{BB962C8B-B14F-4D97-AF65-F5344CB8AC3E}">
        <p14:creationId xmlns:p14="http://schemas.microsoft.com/office/powerpoint/2010/main" val="1789396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0ACD12-E1AA-4070-A9C1-B7784E186A1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GB"/>
          </a:p>
        </p:txBody>
      </p:sp>
      <p:sp>
        <p:nvSpPr>
          <p:cNvPr id="3" name="圖片版面配置區 2">
            <a:extLst>
              <a:ext uri="{FF2B5EF4-FFF2-40B4-BE49-F238E27FC236}">
                <a16:creationId xmlns:a16="http://schemas.microsoft.com/office/drawing/2014/main" id="{3C02BC28-68CD-4A58-8D1E-A6B73A00B0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文字版面配置區 3">
            <a:extLst>
              <a:ext uri="{FF2B5EF4-FFF2-40B4-BE49-F238E27FC236}">
                <a16:creationId xmlns:a16="http://schemas.microsoft.com/office/drawing/2014/main" id="{41750242-5906-4FD2-8FB8-C463C3ECE2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4A8C5DD-6FB1-47EE-B3A9-68DB08015F73}"/>
              </a:ext>
            </a:extLst>
          </p:cNvPr>
          <p:cNvSpPr>
            <a:spLocks noGrp="1"/>
          </p:cNvSpPr>
          <p:nvPr>
            <p:ph type="dt" sz="half" idx="10"/>
          </p:nvPr>
        </p:nvSpPr>
        <p:spPr/>
        <p:txBody>
          <a:bodyPr/>
          <a:lstStyle/>
          <a:p>
            <a:fld id="{2C7411B2-2F80-4A4B-B17D-78F27C7141E9}" type="datetimeFigureOut">
              <a:rPr lang="en-GB" smtClean="0"/>
              <a:t>06/01/2022</a:t>
            </a:fld>
            <a:endParaRPr lang="en-GB"/>
          </a:p>
        </p:txBody>
      </p:sp>
      <p:sp>
        <p:nvSpPr>
          <p:cNvPr id="6" name="頁尾版面配置區 5">
            <a:extLst>
              <a:ext uri="{FF2B5EF4-FFF2-40B4-BE49-F238E27FC236}">
                <a16:creationId xmlns:a16="http://schemas.microsoft.com/office/drawing/2014/main" id="{BF4EEB9A-3F8C-4C47-9E29-56164A66C327}"/>
              </a:ext>
            </a:extLst>
          </p:cNvPr>
          <p:cNvSpPr>
            <a:spLocks noGrp="1"/>
          </p:cNvSpPr>
          <p:nvPr>
            <p:ph type="ftr" sz="quarter" idx="11"/>
          </p:nvPr>
        </p:nvSpPr>
        <p:spPr/>
        <p:txBody>
          <a:bodyPr/>
          <a:lstStyle/>
          <a:p>
            <a:endParaRPr lang="en-GB"/>
          </a:p>
        </p:txBody>
      </p:sp>
      <p:sp>
        <p:nvSpPr>
          <p:cNvPr id="7" name="投影片編號版面配置區 6">
            <a:extLst>
              <a:ext uri="{FF2B5EF4-FFF2-40B4-BE49-F238E27FC236}">
                <a16:creationId xmlns:a16="http://schemas.microsoft.com/office/drawing/2014/main" id="{D22735E7-0F9E-435B-B83B-89C1008951A4}"/>
              </a:ext>
            </a:extLst>
          </p:cNvPr>
          <p:cNvSpPr>
            <a:spLocks noGrp="1"/>
          </p:cNvSpPr>
          <p:nvPr>
            <p:ph type="sldNum" sz="quarter" idx="12"/>
          </p:nvPr>
        </p:nvSpPr>
        <p:spPr/>
        <p:txBody>
          <a:bodyPr/>
          <a:lstStyle/>
          <a:p>
            <a:fld id="{9C3ED355-DB1B-4E98-8386-FCF86BA0B858}" type="slidenum">
              <a:rPr lang="en-GB" smtClean="0"/>
              <a:t>‹#›</a:t>
            </a:fld>
            <a:endParaRPr lang="en-GB"/>
          </a:p>
        </p:txBody>
      </p:sp>
    </p:spTree>
    <p:extLst>
      <p:ext uri="{BB962C8B-B14F-4D97-AF65-F5344CB8AC3E}">
        <p14:creationId xmlns:p14="http://schemas.microsoft.com/office/powerpoint/2010/main" val="435235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18A1A1C-6209-42BF-8B9B-AC0F7F4D43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GB"/>
          </a:p>
        </p:txBody>
      </p:sp>
      <p:sp>
        <p:nvSpPr>
          <p:cNvPr id="3" name="文字版面配置區 2">
            <a:extLst>
              <a:ext uri="{FF2B5EF4-FFF2-40B4-BE49-F238E27FC236}">
                <a16:creationId xmlns:a16="http://schemas.microsoft.com/office/drawing/2014/main" id="{5E97B62B-22EF-4DE0-A046-18CD7765AB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日期版面配置區 3">
            <a:extLst>
              <a:ext uri="{FF2B5EF4-FFF2-40B4-BE49-F238E27FC236}">
                <a16:creationId xmlns:a16="http://schemas.microsoft.com/office/drawing/2014/main" id="{1A4BB3AD-292E-4078-8A86-2BB25A0CA7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7411B2-2F80-4A4B-B17D-78F27C7141E9}" type="datetimeFigureOut">
              <a:rPr lang="en-GB" smtClean="0"/>
              <a:t>06/01/2022</a:t>
            </a:fld>
            <a:endParaRPr lang="en-GB"/>
          </a:p>
        </p:txBody>
      </p:sp>
      <p:sp>
        <p:nvSpPr>
          <p:cNvPr id="5" name="頁尾版面配置區 4">
            <a:extLst>
              <a:ext uri="{FF2B5EF4-FFF2-40B4-BE49-F238E27FC236}">
                <a16:creationId xmlns:a16="http://schemas.microsoft.com/office/drawing/2014/main" id="{F89AD713-CD82-4980-819D-4F39A8365B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投影片編號版面配置區 5">
            <a:extLst>
              <a:ext uri="{FF2B5EF4-FFF2-40B4-BE49-F238E27FC236}">
                <a16:creationId xmlns:a16="http://schemas.microsoft.com/office/drawing/2014/main" id="{562AF2BB-F4B3-446B-9749-CCB1CF7FB3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3ED355-DB1B-4E98-8386-FCF86BA0B858}" type="slidenum">
              <a:rPr lang="en-GB" smtClean="0"/>
              <a:t>‹#›</a:t>
            </a:fld>
            <a:endParaRPr lang="en-GB"/>
          </a:p>
        </p:txBody>
      </p:sp>
    </p:spTree>
    <p:extLst>
      <p:ext uri="{BB962C8B-B14F-4D97-AF65-F5344CB8AC3E}">
        <p14:creationId xmlns:p14="http://schemas.microsoft.com/office/powerpoint/2010/main" val="3463722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dYxFbuPg1-s" TargetMode="External"/><Relationship Id="rId2" Type="http://schemas.openxmlformats.org/officeDocument/2006/relationships/slideLayout" Target="../slideLayouts/slideLayout2.xml"/><Relationship Id="rId1" Type="http://schemas.openxmlformats.org/officeDocument/2006/relationships/video" Target="https://www.youtube.com/embed/dYxFbuPg1-s?feature=oembed" TargetMode="Externa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home.openweathermap.org/api_keys" TargetMode="External"/><Relationship Id="rId5" Type="http://schemas.openxmlformats.org/officeDocument/2006/relationships/hyperlink" Target="http://api.openweathermap.org/data/2.5/air_pollution?lat=%7Blat%7D&amp;lon=%7Blon%7D&amp;appid=" TargetMode="External"/><Relationship Id="rId4" Type="http://schemas.openxmlformats.org/officeDocument/2006/relationships/hyperlink" Target="https://openweathermap.org/api/air-pollution"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iRU2Oow9fpw" TargetMode="External"/><Relationship Id="rId2" Type="http://schemas.openxmlformats.org/officeDocument/2006/relationships/slideLayout" Target="../slideLayouts/slideLayout2.xml"/><Relationship Id="rId1" Type="http://schemas.openxmlformats.org/officeDocument/2006/relationships/video" Target="https://www.youtube.com/embed/iRU2Oow9fpw?feature=oembed" TargetMode="Externa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hyperlink" Target="https://sketchfab.com/3d-models/london-eye-5c1c07d9bf894fa4b05769bf73b596d3" TargetMode="External"/><Relationship Id="rId5" Type="http://schemas.openxmlformats.org/officeDocument/2006/relationships/hyperlink" Target="https://sketchfab.com/3d-models/london-tower-bridge-7228cefa252c40309dc5c58010035498" TargetMode="Externa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hyperlink" Target="https://sketchfab.com/3d-models/university-college-london-ucl-quad-7d334841f4a7400cbbe22c6263361bf2"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n2T4Jqz7mTM" TargetMode="External"/><Relationship Id="rId2" Type="http://schemas.openxmlformats.org/officeDocument/2006/relationships/slideLayout" Target="../slideLayouts/slideLayout2.xml"/><Relationship Id="rId1" Type="http://schemas.openxmlformats.org/officeDocument/2006/relationships/video" Target="https://www.youtube.com/embed/n2T4Jqz7mTM?feature=oembed" TargetMode="Externa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251576-E14B-4D95-9E3D-A8BFBAE76965}"/>
              </a:ext>
            </a:extLst>
          </p:cNvPr>
          <p:cNvSpPr>
            <a:spLocks noGrp="1"/>
          </p:cNvSpPr>
          <p:nvPr>
            <p:ph type="ctrTitle"/>
          </p:nvPr>
        </p:nvSpPr>
        <p:spPr>
          <a:xfrm>
            <a:off x="1524000" y="1122362"/>
            <a:ext cx="9144000" cy="2589025"/>
          </a:xfrm>
        </p:spPr>
        <p:txBody>
          <a:bodyPr>
            <a:normAutofit/>
          </a:bodyPr>
          <a:lstStyle/>
          <a:p>
            <a:r>
              <a:rPr lang="en-US" sz="6600" dirty="0"/>
              <a:t>LondonAQ</a:t>
            </a:r>
            <a:endParaRPr lang="en-GB" sz="6600" dirty="0"/>
          </a:p>
        </p:txBody>
      </p:sp>
      <p:sp>
        <p:nvSpPr>
          <p:cNvPr id="3" name="副標題 2">
            <a:extLst>
              <a:ext uri="{FF2B5EF4-FFF2-40B4-BE49-F238E27FC236}">
                <a16:creationId xmlns:a16="http://schemas.microsoft.com/office/drawing/2014/main" id="{DD22E99F-BE09-4431-8474-D1844C27FF29}"/>
              </a:ext>
            </a:extLst>
          </p:cNvPr>
          <p:cNvSpPr>
            <a:spLocks noGrp="1"/>
          </p:cNvSpPr>
          <p:nvPr>
            <p:ph type="subTitle" idx="1"/>
          </p:nvPr>
        </p:nvSpPr>
        <p:spPr>
          <a:xfrm>
            <a:off x="1524000" y="3711388"/>
            <a:ext cx="9144000" cy="1546411"/>
          </a:xfrm>
        </p:spPr>
        <p:txBody>
          <a:bodyPr>
            <a:normAutofit/>
          </a:bodyPr>
          <a:lstStyle/>
          <a:p>
            <a:r>
              <a:rPr lang="en-US" sz="4000" dirty="0"/>
              <a:t>Rookie</a:t>
            </a:r>
            <a:endParaRPr lang="en-GB" sz="4000" dirty="0"/>
          </a:p>
        </p:txBody>
      </p:sp>
      <p:sp>
        <p:nvSpPr>
          <p:cNvPr id="4" name="矩形 3">
            <a:extLst>
              <a:ext uri="{FF2B5EF4-FFF2-40B4-BE49-F238E27FC236}">
                <a16:creationId xmlns:a16="http://schemas.microsoft.com/office/drawing/2014/main" id="{CB6F3EF9-21FF-4BE0-9B62-D1E372EFA55C}"/>
              </a:ext>
            </a:extLst>
          </p:cNvPr>
          <p:cNvSpPr/>
          <p:nvPr/>
        </p:nvSpPr>
        <p:spPr>
          <a:xfrm>
            <a:off x="0" y="1"/>
            <a:ext cx="12192000" cy="1013012"/>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DDC97D6C-D7F4-4FF6-A9A1-6E88E555998E}"/>
              </a:ext>
            </a:extLst>
          </p:cNvPr>
          <p:cNvSpPr/>
          <p:nvPr/>
        </p:nvSpPr>
        <p:spPr>
          <a:xfrm>
            <a:off x="0" y="5844987"/>
            <a:ext cx="12192000" cy="1013012"/>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矩形 7">
            <a:extLst>
              <a:ext uri="{FF2B5EF4-FFF2-40B4-BE49-F238E27FC236}">
                <a16:creationId xmlns:a16="http://schemas.microsoft.com/office/drawing/2014/main" id="{E567EED4-65DB-48D0-81A3-5C0830F9BB43}"/>
              </a:ext>
            </a:extLst>
          </p:cNvPr>
          <p:cNvSpPr/>
          <p:nvPr/>
        </p:nvSpPr>
        <p:spPr>
          <a:xfrm>
            <a:off x="0" y="5477434"/>
            <a:ext cx="12192000" cy="367551"/>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矩形 8">
            <a:extLst>
              <a:ext uri="{FF2B5EF4-FFF2-40B4-BE49-F238E27FC236}">
                <a16:creationId xmlns:a16="http://schemas.microsoft.com/office/drawing/2014/main" id="{BFBF89BB-C3AD-47DC-9A80-7F96F4D877E4}"/>
              </a:ext>
            </a:extLst>
          </p:cNvPr>
          <p:cNvSpPr/>
          <p:nvPr/>
        </p:nvSpPr>
        <p:spPr>
          <a:xfrm>
            <a:off x="0" y="1013013"/>
            <a:ext cx="12192000" cy="367551"/>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71120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4" y="9290"/>
            <a:ext cx="10515600" cy="1325563"/>
          </a:xfrm>
        </p:spPr>
        <p:txBody>
          <a:bodyPr>
            <a:normAutofit/>
          </a:bodyPr>
          <a:lstStyle/>
          <a:p>
            <a:r>
              <a:rPr lang="en-US" sz="4500" b="1" dirty="0">
                <a:solidFill>
                  <a:schemeClr val="bg1"/>
                </a:solidFill>
              </a:rPr>
              <a:t>Dissemble</a:t>
            </a:r>
            <a:endParaRPr lang="en-GB" sz="4500" b="1" dirty="0">
              <a:solidFill>
                <a:schemeClr val="bg1"/>
              </a:solidFill>
            </a:endParaRPr>
          </a:p>
        </p:txBody>
      </p:sp>
      <p:sp>
        <p:nvSpPr>
          <p:cNvPr id="8" name="文字方塊 7">
            <a:extLst>
              <a:ext uri="{FF2B5EF4-FFF2-40B4-BE49-F238E27FC236}">
                <a16:creationId xmlns:a16="http://schemas.microsoft.com/office/drawing/2014/main" id="{E8F847FF-CCC2-48B2-B4FD-FA806E95FE7F}"/>
              </a:ext>
            </a:extLst>
          </p:cNvPr>
          <p:cNvSpPr txBox="1"/>
          <p:nvPr/>
        </p:nvSpPr>
        <p:spPr>
          <a:xfrm>
            <a:off x="3737610" y="6214963"/>
            <a:ext cx="4940300" cy="646331"/>
          </a:xfrm>
          <a:prstGeom prst="rect">
            <a:avLst/>
          </a:prstGeom>
          <a:noFill/>
        </p:spPr>
        <p:txBody>
          <a:bodyPr wrap="square">
            <a:spAutoFit/>
          </a:bodyPr>
          <a:lstStyle/>
          <a:p>
            <a:r>
              <a:rPr lang="en-GB" dirty="0">
                <a:hlinkClick r:id="rId3"/>
              </a:rPr>
              <a:t>https://www.youtube.com/watch?v=dYxFbuPg1-s</a:t>
            </a:r>
            <a:endParaRPr lang="en-GB" dirty="0"/>
          </a:p>
          <a:p>
            <a:endParaRPr lang="en-GB" dirty="0"/>
          </a:p>
        </p:txBody>
      </p:sp>
      <p:pic>
        <p:nvPicPr>
          <p:cNvPr id="5" name="線上媒體 4" title="model V2 animation v3">
            <a:hlinkClick r:id="" action="ppaction://media"/>
            <a:extLst>
              <a:ext uri="{FF2B5EF4-FFF2-40B4-BE49-F238E27FC236}">
                <a16:creationId xmlns:a16="http://schemas.microsoft.com/office/drawing/2014/main" id="{8A1F762D-1257-4B19-9A0E-B6A82CCF2FB3}"/>
              </a:ext>
            </a:extLst>
          </p:cNvPr>
          <p:cNvPicPr>
            <a:picLocks noRot="1" noChangeAspect="1"/>
          </p:cNvPicPr>
          <p:nvPr>
            <a:videoFile r:link="rId1"/>
          </p:nvPr>
        </p:nvPicPr>
        <p:blipFill>
          <a:blip r:embed="rId4"/>
          <a:stretch>
            <a:fillRect/>
          </a:stretch>
        </p:blipFill>
        <p:spPr>
          <a:xfrm>
            <a:off x="2992120" y="1501612"/>
            <a:ext cx="6207760" cy="4655820"/>
          </a:xfrm>
          <a:prstGeom prst="rect">
            <a:avLst/>
          </a:prstGeom>
        </p:spPr>
      </p:pic>
    </p:spTree>
    <p:extLst>
      <p:ext uri="{BB962C8B-B14F-4D97-AF65-F5344CB8AC3E}">
        <p14:creationId xmlns:p14="http://schemas.microsoft.com/office/powerpoint/2010/main" val="403176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4" y="9290"/>
            <a:ext cx="10515600" cy="1325563"/>
          </a:xfrm>
        </p:spPr>
        <p:txBody>
          <a:bodyPr>
            <a:normAutofit/>
          </a:bodyPr>
          <a:lstStyle/>
          <a:p>
            <a:r>
              <a:rPr lang="en-US" sz="4500" b="1" dirty="0">
                <a:solidFill>
                  <a:schemeClr val="bg1"/>
                </a:solidFill>
              </a:rPr>
              <a:t>Stand</a:t>
            </a:r>
            <a:endParaRPr lang="en-GB" sz="4500" b="1" dirty="0">
              <a:solidFill>
                <a:schemeClr val="bg1"/>
              </a:solidFill>
            </a:endParaRPr>
          </a:p>
        </p:txBody>
      </p:sp>
      <p:pic>
        <p:nvPicPr>
          <p:cNvPr id="4" name="圖片 3" descr="一張含有 文字, 信箋, 信封, 名片 的圖片&#10;&#10;自動產生的描述">
            <a:extLst>
              <a:ext uri="{FF2B5EF4-FFF2-40B4-BE49-F238E27FC236}">
                <a16:creationId xmlns:a16="http://schemas.microsoft.com/office/drawing/2014/main" id="{44F00F18-FD0D-4274-B46D-1591EF954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98" y="1519519"/>
            <a:ext cx="5271498" cy="5271498"/>
          </a:xfrm>
          <a:prstGeom prst="rect">
            <a:avLst/>
          </a:prstGeom>
        </p:spPr>
      </p:pic>
      <p:pic>
        <p:nvPicPr>
          <p:cNvPr id="10" name="圖片 9" descr="一張含有 文字, 信封, 信箋, 名片 的圖片&#10;&#10;自動產生的描述">
            <a:extLst>
              <a:ext uri="{FF2B5EF4-FFF2-40B4-BE49-F238E27FC236}">
                <a16:creationId xmlns:a16="http://schemas.microsoft.com/office/drawing/2014/main" id="{53E344C0-8B79-443B-ACC7-D57D928FB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82" y="1382808"/>
            <a:ext cx="5544920" cy="5544920"/>
          </a:xfrm>
          <a:prstGeom prst="rect">
            <a:avLst/>
          </a:prstGeom>
        </p:spPr>
      </p:pic>
    </p:spTree>
    <p:extLst>
      <p:ext uri="{BB962C8B-B14F-4D97-AF65-F5344CB8AC3E}">
        <p14:creationId xmlns:p14="http://schemas.microsoft.com/office/powerpoint/2010/main" val="3123836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4" y="9290"/>
            <a:ext cx="10515600" cy="1325563"/>
          </a:xfrm>
        </p:spPr>
        <p:txBody>
          <a:bodyPr>
            <a:normAutofit/>
          </a:bodyPr>
          <a:lstStyle/>
          <a:p>
            <a:r>
              <a:rPr lang="en-US" sz="4500" b="1" dirty="0">
                <a:solidFill>
                  <a:schemeClr val="bg1"/>
                </a:solidFill>
              </a:rPr>
              <a:t>Code</a:t>
            </a:r>
            <a:endParaRPr lang="en-GB" sz="4500" b="1" dirty="0">
              <a:solidFill>
                <a:schemeClr val="bg1"/>
              </a:solidFill>
            </a:endParaRPr>
          </a:p>
        </p:txBody>
      </p:sp>
      <p:pic>
        <p:nvPicPr>
          <p:cNvPr id="9" name="圖片 8">
            <a:extLst>
              <a:ext uri="{FF2B5EF4-FFF2-40B4-BE49-F238E27FC236}">
                <a16:creationId xmlns:a16="http://schemas.microsoft.com/office/drawing/2014/main" id="{894B33D6-B702-40AD-9FF0-A45C626ED28F}"/>
              </a:ext>
            </a:extLst>
          </p:cNvPr>
          <p:cNvPicPr>
            <a:picLocks noChangeAspect="1"/>
          </p:cNvPicPr>
          <p:nvPr/>
        </p:nvPicPr>
        <p:blipFill rotWithShape="1">
          <a:blip r:embed="rId2"/>
          <a:srcRect l="3162" t="10682" r="6242" b="4876"/>
          <a:stretch/>
        </p:blipFill>
        <p:spPr>
          <a:xfrm>
            <a:off x="407894" y="1443318"/>
            <a:ext cx="11587813" cy="5405392"/>
          </a:xfrm>
          <a:prstGeom prst="rect">
            <a:avLst/>
          </a:prstGeom>
        </p:spPr>
      </p:pic>
    </p:spTree>
    <p:extLst>
      <p:ext uri="{BB962C8B-B14F-4D97-AF65-F5344CB8AC3E}">
        <p14:creationId xmlns:p14="http://schemas.microsoft.com/office/powerpoint/2010/main" val="1759236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4" y="9290"/>
            <a:ext cx="10515600" cy="1325563"/>
          </a:xfrm>
        </p:spPr>
        <p:txBody>
          <a:bodyPr>
            <a:normAutofit/>
          </a:bodyPr>
          <a:lstStyle/>
          <a:p>
            <a:r>
              <a:rPr lang="en-US" sz="4500" b="1" dirty="0">
                <a:solidFill>
                  <a:schemeClr val="bg1"/>
                </a:solidFill>
              </a:rPr>
              <a:t>Circuit</a:t>
            </a:r>
            <a:endParaRPr lang="en-GB" sz="4500" b="1" dirty="0">
              <a:solidFill>
                <a:schemeClr val="bg1"/>
              </a:solidFill>
            </a:endParaRPr>
          </a:p>
        </p:txBody>
      </p:sp>
      <p:pic>
        <p:nvPicPr>
          <p:cNvPr id="4" name="圖片 3" descr="一張含有 文字, 電子用品, 電腦 的圖片&#10;&#10;自動產生的描述">
            <a:extLst>
              <a:ext uri="{FF2B5EF4-FFF2-40B4-BE49-F238E27FC236}">
                <a16:creationId xmlns:a16="http://schemas.microsoft.com/office/drawing/2014/main" id="{4CF1AA49-8E3C-424E-8747-F5ADFB917B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8293" y="1541930"/>
            <a:ext cx="5555413" cy="5209690"/>
          </a:xfrm>
          <a:prstGeom prst="rect">
            <a:avLst/>
          </a:prstGeom>
        </p:spPr>
      </p:pic>
    </p:spTree>
    <p:extLst>
      <p:ext uri="{BB962C8B-B14F-4D97-AF65-F5344CB8AC3E}">
        <p14:creationId xmlns:p14="http://schemas.microsoft.com/office/powerpoint/2010/main" val="2096455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4" y="9290"/>
            <a:ext cx="10515600" cy="1325563"/>
          </a:xfrm>
        </p:spPr>
        <p:txBody>
          <a:bodyPr>
            <a:normAutofit/>
          </a:bodyPr>
          <a:lstStyle/>
          <a:p>
            <a:r>
              <a:rPr lang="en-US" sz="4500" b="1" dirty="0">
                <a:solidFill>
                  <a:schemeClr val="bg1"/>
                </a:solidFill>
              </a:rPr>
              <a:t>Which one?</a:t>
            </a:r>
            <a:endParaRPr lang="en-GB" sz="4500" b="1" dirty="0">
              <a:solidFill>
                <a:schemeClr val="bg1"/>
              </a:solidFill>
            </a:endParaRPr>
          </a:p>
        </p:txBody>
      </p:sp>
      <p:graphicFrame>
        <p:nvGraphicFramePr>
          <p:cNvPr id="3" name="表格 3">
            <a:extLst>
              <a:ext uri="{FF2B5EF4-FFF2-40B4-BE49-F238E27FC236}">
                <a16:creationId xmlns:a16="http://schemas.microsoft.com/office/drawing/2014/main" id="{773460FF-CB82-429C-AC5E-99653FAEA752}"/>
              </a:ext>
            </a:extLst>
          </p:cNvPr>
          <p:cNvGraphicFramePr>
            <a:graphicFrameLocks noGrp="1"/>
          </p:cNvGraphicFramePr>
          <p:nvPr>
            <p:extLst>
              <p:ext uri="{D42A27DB-BD31-4B8C-83A1-F6EECF244321}">
                <p14:modId xmlns:p14="http://schemas.microsoft.com/office/powerpoint/2010/main" val="3883736045"/>
              </p:ext>
            </p:extLst>
          </p:nvPr>
        </p:nvGraphicFramePr>
        <p:xfrm>
          <a:off x="0" y="1380564"/>
          <a:ext cx="12192000" cy="2395370"/>
        </p:xfrm>
        <a:graphic>
          <a:graphicData uri="http://schemas.openxmlformats.org/drawingml/2006/table">
            <a:tbl>
              <a:tblPr firstRow="1" bandRow="1">
                <a:tableStyleId>{5C22544A-7EE6-4342-B048-85BDC9FD1C3A}</a:tableStyleId>
              </a:tblPr>
              <a:tblGrid>
                <a:gridCol w="2805953">
                  <a:extLst>
                    <a:ext uri="{9D8B030D-6E8A-4147-A177-3AD203B41FA5}">
                      <a16:colId xmlns:a16="http://schemas.microsoft.com/office/drawing/2014/main" val="2904039974"/>
                    </a:ext>
                  </a:extLst>
                </a:gridCol>
                <a:gridCol w="3030071">
                  <a:extLst>
                    <a:ext uri="{9D8B030D-6E8A-4147-A177-3AD203B41FA5}">
                      <a16:colId xmlns:a16="http://schemas.microsoft.com/office/drawing/2014/main" val="2478974224"/>
                    </a:ext>
                  </a:extLst>
                </a:gridCol>
                <a:gridCol w="591670">
                  <a:extLst>
                    <a:ext uri="{9D8B030D-6E8A-4147-A177-3AD203B41FA5}">
                      <a16:colId xmlns:a16="http://schemas.microsoft.com/office/drawing/2014/main" val="303689978"/>
                    </a:ext>
                  </a:extLst>
                </a:gridCol>
                <a:gridCol w="2814918">
                  <a:extLst>
                    <a:ext uri="{9D8B030D-6E8A-4147-A177-3AD203B41FA5}">
                      <a16:colId xmlns:a16="http://schemas.microsoft.com/office/drawing/2014/main" val="993257336"/>
                    </a:ext>
                  </a:extLst>
                </a:gridCol>
                <a:gridCol w="2949388">
                  <a:extLst>
                    <a:ext uri="{9D8B030D-6E8A-4147-A177-3AD203B41FA5}">
                      <a16:colId xmlns:a16="http://schemas.microsoft.com/office/drawing/2014/main" val="3812421755"/>
                    </a:ext>
                  </a:extLst>
                </a:gridCol>
              </a:tblGrid>
              <a:tr h="380390">
                <a:tc>
                  <a:txBody>
                    <a:bodyPr/>
                    <a:lstStyle/>
                    <a:p>
                      <a:pPr>
                        <a:spcBef>
                          <a:spcPts val="0"/>
                        </a:spcBef>
                      </a:pPr>
                      <a:endParaRPr lang="en-GB" sz="20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spcBef>
                          <a:spcPts val="0"/>
                        </a:spcBef>
                      </a:pPr>
                      <a:r>
                        <a:rPr lang="it-IT" sz="2000" dirty="0">
                          <a:solidFill>
                            <a:schemeClr val="tx1"/>
                          </a:solidFill>
                        </a:rPr>
                        <a:t>Arduino Uno WiFi Rev 2</a:t>
                      </a:r>
                      <a:endParaRPr lang="en-GB" sz="20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spcBef>
                          <a:spcPts val="0"/>
                        </a:spcBef>
                      </a:pPr>
                      <a:r>
                        <a:rPr lang="en-US" sz="2000" b="0" dirty="0">
                          <a:solidFill>
                            <a:schemeClr val="tx1"/>
                          </a:solidFill>
                        </a:rPr>
                        <a:t>VS</a:t>
                      </a:r>
                      <a:endParaRPr lang="en-GB" sz="2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spcBef>
                          <a:spcPts val="0"/>
                        </a:spcBef>
                      </a:pPr>
                      <a:r>
                        <a:rPr lang="en-GB" sz="2000" dirty="0">
                          <a:solidFill>
                            <a:schemeClr val="tx1"/>
                          </a:solidFill>
                        </a:rPr>
                        <a:t>Node MCU ESP8266</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spcBef>
                          <a:spcPts val="0"/>
                        </a:spcBef>
                      </a:pPr>
                      <a:endParaRPr lang="en-GB" sz="200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3208758"/>
                  </a:ext>
                </a:extLst>
              </a:tr>
              <a:tr h="0">
                <a:tc>
                  <a:txBody>
                    <a:bodyPr/>
                    <a:lstStyle/>
                    <a:p>
                      <a:pPr>
                        <a:spcBef>
                          <a:spcPts val="0"/>
                        </a:spcBef>
                      </a:pPr>
                      <a:r>
                        <a:rPr lang="en-GB" sz="2000" kern="1200" dirty="0">
                          <a:solidFill>
                            <a:schemeClr val="tx1"/>
                          </a:solidFill>
                          <a:effectLst/>
                        </a:rPr>
                        <a:t>WiFi capability</a:t>
                      </a:r>
                      <a:endParaRPr lang="en-GB" sz="20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spcBef>
                          <a:spcPts val="0"/>
                        </a:spcBef>
                      </a:pPr>
                      <a:r>
                        <a:rPr lang="en-US" sz="2000" dirty="0">
                          <a:solidFill>
                            <a:schemeClr val="tx1"/>
                          </a:solidFill>
                        </a:rPr>
                        <a:t>Yes</a:t>
                      </a:r>
                      <a:endParaRPr lang="en-GB" sz="20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spcBef>
                          <a:spcPts val="0"/>
                        </a:spcBef>
                      </a:pPr>
                      <a:endParaRPr lang="en-GB" sz="200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spcBef>
                          <a:spcPts val="0"/>
                        </a:spcBef>
                      </a:pPr>
                      <a:r>
                        <a:rPr lang="en-GB" sz="2000" dirty="0">
                          <a:solidFill>
                            <a:schemeClr val="tx1"/>
                          </a:solidFill>
                        </a:rPr>
                        <a:t>Yes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spcBef>
                          <a:spcPts val="0"/>
                        </a:spcBef>
                      </a:pPr>
                      <a:endParaRPr lang="en-GB" sz="200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0864144"/>
                  </a:ext>
                </a:extLst>
              </a:tr>
              <a:tr h="0">
                <a:tc>
                  <a:txBody>
                    <a:bodyPr/>
                    <a:lstStyle/>
                    <a:p>
                      <a:pPr>
                        <a:spcBef>
                          <a:spcPts val="0"/>
                        </a:spcBef>
                      </a:pPr>
                      <a:r>
                        <a:rPr lang="en-US" sz="2000" dirty="0">
                          <a:solidFill>
                            <a:schemeClr val="tx1"/>
                          </a:solidFill>
                        </a:rPr>
                        <a:t>Size</a:t>
                      </a:r>
                      <a:endParaRPr lang="en-GB" sz="20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Bef>
                          <a:spcPts val="0"/>
                        </a:spcBef>
                      </a:pPr>
                      <a:r>
                        <a:rPr lang="en-GB" sz="2000" dirty="0">
                          <a:solidFill>
                            <a:schemeClr val="tx1"/>
                          </a:solidFill>
                        </a:rPr>
                        <a:t>53.4*68.6*15.4 mm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Bef>
                          <a:spcPts val="0"/>
                        </a:spcBef>
                      </a:pPr>
                      <a:endParaRPr lang="en-GB" sz="20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Bef>
                          <a:spcPts val="0"/>
                        </a:spcBef>
                      </a:pPr>
                      <a:r>
                        <a:rPr lang="en-GB" sz="2000" dirty="0">
                          <a:solidFill>
                            <a:schemeClr val="tx1"/>
                          </a:solidFill>
                        </a:rPr>
                        <a:t>49*24.5*13 mm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spcBef>
                          <a:spcPts val="0"/>
                        </a:spcBef>
                      </a:pPr>
                      <a:r>
                        <a:rPr lang="en-GB" sz="2000" dirty="0">
                          <a:solidFill>
                            <a:schemeClr val="tx1"/>
                          </a:solidFill>
                        </a:rPr>
                        <a:t>Enclosure can be smaller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4884862"/>
                  </a:ext>
                </a:extLst>
              </a:tr>
              <a:tr h="380390">
                <a:tc>
                  <a:txBody>
                    <a:bodyPr/>
                    <a:lstStyle/>
                    <a:p>
                      <a:pPr>
                        <a:spcBef>
                          <a:spcPts val="0"/>
                        </a:spcBef>
                      </a:pPr>
                      <a:r>
                        <a:rPr lang="en-US" sz="2000" dirty="0">
                          <a:solidFill>
                            <a:schemeClr val="tx1"/>
                          </a:solidFill>
                        </a:rPr>
                        <a:t>Enough Ports</a:t>
                      </a:r>
                      <a:endParaRPr lang="en-GB" sz="20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Bef>
                          <a:spcPts val="0"/>
                        </a:spcBef>
                      </a:pPr>
                      <a:r>
                        <a:rPr lang="en-US" sz="2000" dirty="0">
                          <a:solidFill>
                            <a:schemeClr val="tx1"/>
                          </a:solidFill>
                        </a:rPr>
                        <a:t>Yes</a:t>
                      </a:r>
                      <a:endParaRPr lang="en-GB" sz="20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Bef>
                          <a:spcPts val="0"/>
                        </a:spcBef>
                      </a:pPr>
                      <a:endParaRPr lang="en-GB" sz="20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Bef>
                          <a:spcPts val="0"/>
                        </a:spcBef>
                      </a:pPr>
                      <a:r>
                        <a:rPr lang="en-GB" sz="2000" dirty="0">
                          <a:solidFill>
                            <a:schemeClr val="tx1"/>
                          </a:solidFill>
                        </a:rPr>
                        <a:t>Yes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spcBef>
                          <a:spcPts val="0"/>
                        </a:spcBef>
                      </a:pPr>
                      <a:endParaRPr lang="en-GB" sz="20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9376392"/>
                  </a:ext>
                </a:extLst>
              </a:tr>
              <a:tr h="414170">
                <a:tc>
                  <a:txBody>
                    <a:bodyPr/>
                    <a:lstStyle/>
                    <a:p>
                      <a:pPr>
                        <a:spcBef>
                          <a:spcPts val="0"/>
                        </a:spcBef>
                      </a:pPr>
                      <a:r>
                        <a:rPr lang="en-US" sz="2000" dirty="0">
                          <a:solidFill>
                            <a:schemeClr val="tx1"/>
                          </a:solidFill>
                        </a:rPr>
                        <a:t>Operating Voltage</a:t>
                      </a:r>
                      <a:endParaRPr lang="en-GB" sz="20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Bef>
                          <a:spcPts val="0"/>
                        </a:spcBef>
                      </a:pPr>
                      <a:r>
                        <a:rPr lang="en-GB" sz="2000" dirty="0">
                          <a:solidFill>
                            <a:schemeClr val="tx1"/>
                          </a:solidFill>
                        </a:rPr>
                        <a:t>5V</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Bef>
                          <a:spcPts val="0"/>
                        </a:spcBef>
                      </a:pPr>
                      <a:endParaRPr lang="en-GB" sz="20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Bef>
                          <a:spcPts val="0"/>
                        </a:spcBef>
                      </a:pPr>
                      <a:r>
                        <a:rPr lang="en-GB" sz="2000" dirty="0">
                          <a:solidFill>
                            <a:schemeClr val="tx1"/>
                          </a:solidFill>
                        </a:rPr>
                        <a:t>3.3V</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spcBef>
                          <a:spcPts val="0"/>
                        </a:spcBef>
                      </a:pPr>
                      <a:r>
                        <a:rPr lang="en-GB" sz="2000" dirty="0">
                          <a:solidFill>
                            <a:schemeClr val="tx1"/>
                          </a:solidFill>
                        </a:rPr>
                        <a:t>Longer operating time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05826171"/>
                  </a:ext>
                </a:extLst>
              </a:tr>
              <a:tr h="380390">
                <a:tc>
                  <a:txBody>
                    <a:bodyPr/>
                    <a:lstStyle/>
                    <a:p>
                      <a:pPr>
                        <a:spcBef>
                          <a:spcPts val="0"/>
                        </a:spcBef>
                      </a:pPr>
                      <a:r>
                        <a:rPr lang="en-US" sz="2000" dirty="0">
                          <a:solidFill>
                            <a:schemeClr val="tx1"/>
                          </a:solidFill>
                        </a:rPr>
                        <a:t>Clock Speed</a:t>
                      </a:r>
                      <a:endParaRPr lang="en-GB" sz="20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Bef>
                          <a:spcPts val="0"/>
                        </a:spcBef>
                      </a:pPr>
                      <a:r>
                        <a:rPr lang="en-GB" sz="2000" dirty="0">
                          <a:solidFill>
                            <a:schemeClr val="tx1"/>
                          </a:solidFill>
                        </a:rPr>
                        <a:t>16MHz</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Bef>
                          <a:spcPts val="0"/>
                        </a:spcBef>
                      </a:pPr>
                      <a:endParaRPr lang="en-GB" sz="20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Bef>
                          <a:spcPts val="0"/>
                        </a:spcBef>
                      </a:pPr>
                      <a:r>
                        <a:rPr lang="en-GB" sz="2000" dirty="0">
                          <a:solidFill>
                            <a:schemeClr val="tx1"/>
                          </a:solidFill>
                        </a:rPr>
                        <a:t>80MHz</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spcBef>
                          <a:spcPts val="0"/>
                        </a:spcBef>
                      </a:pPr>
                      <a:endParaRPr lang="en-GB" sz="20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6557727"/>
                  </a:ext>
                </a:extLst>
              </a:tr>
            </a:tbl>
          </a:graphicData>
        </a:graphic>
      </p:graphicFrame>
      <p:pic>
        <p:nvPicPr>
          <p:cNvPr id="10" name="圖片 9">
            <a:extLst>
              <a:ext uri="{FF2B5EF4-FFF2-40B4-BE49-F238E27FC236}">
                <a16:creationId xmlns:a16="http://schemas.microsoft.com/office/drawing/2014/main" id="{6C1443DC-B071-47B8-89CC-5B4A21C3A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186575" y="3831563"/>
            <a:ext cx="2720442" cy="3027632"/>
          </a:xfrm>
          <a:prstGeom prst="rect">
            <a:avLst/>
          </a:prstGeom>
        </p:spPr>
      </p:pic>
      <p:pic>
        <p:nvPicPr>
          <p:cNvPr id="11" name="圖片 10">
            <a:extLst>
              <a:ext uri="{FF2B5EF4-FFF2-40B4-BE49-F238E27FC236}">
                <a16:creationId xmlns:a16="http://schemas.microsoft.com/office/drawing/2014/main" id="{22332119-D9B5-4B71-94E9-968808249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306" y="3985157"/>
            <a:ext cx="2716306" cy="2716306"/>
          </a:xfrm>
          <a:prstGeom prst="rect">
            <a:avLst/>
          </a:prstGeom>
        </p:spPr>
      </p:pic>
      <p:sp>
        <p:nvSpPr>
          <p:cNvPr id="13" name="文字方塊 12">
            <a:extLst>
              <a:ext uri="{FF2B5EF4-FFF2-40B4-BE49-F238E27FC236}">
                <a16:creationId xmlns:a16="http://schemas.microsoft.com/office/drawing/2014/main" id="{DC741423-8CC0-4B07-A9A9-0A0C97047E57}"/>
              </a:ext>
            </a:extLst>
          </p:cNvPr>
          <p:cNvSpPr txBox="1"/>
          <p:nvPr/>
        </p:nvSpPr>
        <p:spPr>
          <a:xfrm>
            <a:off x="8913158" y="6332131"/>
            <a:ext cx="1710018" cy="400110"/>
          </a:xfrm>
          <a:prstGeom prst="rect">
            <a:avLst/>
          </a:prstGeom>
          <a:noFill/>
        </p:spPr>
        <p:txBody>
          <a:bodyPr wrap="square">
            <a:spAutoFit/>
          </a:bodyPr>
          <a:lstStyle/>
          <a:p>
            <a:r>
              <a:rPr lang="en-GB" sz="2000" dirty="0">
                <a:solidFill>
                  <a:srgbClr val="1A1A1A"/>
                </a:solidFill>
                <a:effectLst/>
              </a:rPr>
              <a:t>AK-A1263011</a:t>
            </a:r>
            <a:endParaRPr lang="en-GB" sz="2000" dirty="0"/>
          </a:p>
        </p:txBody>
      </p:sp>
      <p:sp>
        <p:nvSpPr>
          <p:cNvPr id="14" name="矩形: 圓角 13">
            <a:extLst>
              <a:ext uri="{FF2B5EF4-FFF2-40B4-BE49-F238E27FC236}">
                <a16:creationId xmlns:a16="http://schemas.microsoft.com/office/drawing/2014/main" id="{5A59B7F2-F0E7-4F05-A329-62AD1CCBAF40}"/>
              </a:ext>
            </a:extLst>
          </p:cNvPr>
          <p:cNvSpPr/>
          <p:nvPr/>
        </p:nvSpPr>
        <p:spPr>
          <a:xfrm>
            <a:off x="3039035" y="4258235"/>
            <a:ext cx="1075765" cy="627530"/>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Power bank</a:t>
            </a:r>
            <a:endParaRPr lang="en-GB" sz="1200" b="1" dirty="0">
              <a:solidFill>
                <a:schemeClr val="tx1"/>
              </a:solidFill>
            </a:endParaRPr>
          </a:p>
        </p:txBody>
      </p:sp>
    </p:spTree>
    <p:extLst>
      <p:ext uri="{BB962C8B-B14F-4D97-AF65-F5344CB8AC3E}">
        <p14:creationId xmlns:p14="http://schemas.microsoft.com/office/powerpoint/2010/main" val="330789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4" y="9290"/>
            <a:ext cx="10515600" cy="1325563"/>
          </a:xfrm>
        </p:spPr>
        <p:txBody>
          <a:bodyPr>
            <a:normAutofit/>
          </a:bodyPr>
          <a:lstStyle/>
          <a:p>
            <a:r>
              <a:rPr lang="en-US" sz="4500" b="1" dirty="0">
                <a:solidFill>
                  <a:schemeClr val="bg1"/>
                </a:solidFill>
              </a:rPr>
              <a:t>Digital Device: code</a:t>
            </a:r>
            <a:endParaRPr lang="en-GB" sz="4500" b="1" dirty="0">
              <a:solidFill>
                <a:schemeClr val="bg1"/>
              </a:solidFill>
            </a:endParaRPr>
          </a:p>
        </p:txBody>
      </p:sp>
      <p:pic>
        <p:nvPicPr>
          <p:cNvPr id="5" name="圖片 4">
            <a:extLst>
              <a:ext uri="{FF2B5EF4-FFF2-40B4-BE49-F238E27FC236}">
                <a16:creationId xmlns:a16="http://schemas.microsoft.com/office/drawing/2014/main" id="{7A7685D7-CE90-4678-AAF9-2858655830C5}"/>
              </a:ext>
            </a:extLst>
          </p:cNvPr>
          <p:cNvPicPr>
            <a:picLocks noChangeAspect="1"/>
          </p:cNvPicPr>
          <p:nvPr/>
        </p:nvPicPr>
        <p:blipFill rotWithShape="1">
          <a:blip r:embed="rId2"/>
          <a:srcRect l="1553" t="6155" r="4478" b="3554"/>
          <a:stretch/>
        </p:blipFill>
        <p:spPr>
          <a:xfrm>
            <a:off x="479612" y="1501262"/>
            <a:ext cx="11232776" cy="5289177"/>
          </a:xfrm>
          <a:prstGeom prst="rect">
            <a:avLst/>
          </a:prstGeom>
        </p:spPr>
      </p:pic>
      <p:pic>
        <p:nvPicPr>
          <p:cNvPr id="9" name="圖片 8" descr="一張含有 文字, 裝置, 儀錶 的圖片&#10;&#10;自動產生的描述">
            <a:extLst>
              <a:ext uri="{FF2B5EF4-FFF2-40B4-BE49-F238E27FC236}">
                <a16:creationId xmlns:a16="http://schemas.microsoft.com/office/drawing/2014/main" id="{5DAAC48A-1C86-488A-B2EE-9F5A8B417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875" y="4953000"/>
            <a:ext cx="2457450" cy="1905000"/>
          </a:xfrm>
          <a:prstGeom prst="rect">
            <a:avLst/>
          </a:prstGeom>
        </p:spPr>
      </p:pic>
      <p:sp>
        <p:nvSpPr>
          <p:cNvPr id="11" name="文字方塊 10">
            <a:extLst>
              <a:ext uri="{FF2B5EF4-FFF2-40B4-BE49-F238E27FC236}">
                <a16:creationId xmlns:a16="http://schemas.microsoft.com/office/drawing/2014/main" id="{6817F2F1-DF94-48D1-A52C-CA8CDBC5495A}"/>
              </a:ext>
            </a:extLst>
          </p:cNvPr>
          <p:cNvSpPr txBox="1"/>
          <p:nvPr/>
        </p:nvSpPr>
        <p:spPr>
          <a:xfrm>
            <a:off x="3263713" y="3770928"/>
            <a:ext cx="3245224" cy="1015663"/>
          </a:xfrm>
          <a:prstGeom prst="rect">
            <a:avLst/>
          </a:prstGeom>
          <a:noFill/>
        </p:spPr>
        <p:txBody>
          <a:bodyPr wrap="square">
            <a:spAutoFit/>
          </a:bodyPr>
          <a:lstStyle/>
          <a:p>
            <a:r>
              <a:rPr lang="fi-FI" sz="1200" dirty="0"/>
              <a:t>API website:</a:t>
            </a:r>
          </a:p>
          <a:p>
            <a:r>
              <a:rPr lang="fi-FI" sz="1200" dirty="0">
                <a:hlinkClick r:id="rId4"/>
              </a:rPr>
              <a:t>https://openweathermap.org/api/air-pollution</a:t>
            </a:r>
            <a:endParaRPr lang="fi-FI" sz="1200" dirty="0"/>
          </a:p>
          <a:p>
            <a:r>
              <a:rPr lang="fi-FI" sz="1200" dirty="0"/>
              <a:t>API call:</a:t>
            </a:r>
          </a:p>
          <a:p>
            <a:r>
              <a:rPr lang="fi-FI" sz="1200" dirty="0">
                <a:hlinkClick r:id="rId5"/>
              </a:rPr>
              <a:t>http://api.openweathermap.org/data/2.5/air_pollution?lat={lat}&amp;lon={lon}&amp;appid=</a:t>
            </a:r>
            <a:r>
              <a:rPr lang="fi-FI" sz="1200" dirty="0">
                <a:hlinkClick r:id="rId6"/>
              </a:rPr>
              <a:t>{API key}</a:t>
            </a:r>
            <a:endParaRPr lang="fi-FI" sz="1200" dirty="0"/>
          </a:p>
        </p:txBody>
      </p:sp>
      <p:pic>
        <p:nvPicPr>
          <p:cNvPr id="12" name="圖片 11">
            <a:extLst>
              <a:ext uri="{FF2B5EF4-FFF2-40B4-BE49-F238E27FC236}">
                <a16:creationId xmlns:a16="http://schemas.microsoft.com/office/drawing/2014/main" id="{22251885-447F-40A2-BB4B-B7FEE1CF0B7A}"/>
              </a:ext>
            </a:extLst>
          </p:cNvPr>
          <p:cNvPicPr>
            <a:picLocks noChangeAspect="1"/>
          </p:cNvPicPr>
          <p:nvPr/>
        </p:nvPicPr>
        <p:blipFill rotWithShape="1">
          <a:blip r:embed="rId7"/>
          <a:srcRect l="52114" t="27328" r="3864" b="35717"/>
          <a:stretch/>
        </p:blipFill>
        <p:spPr>
          <a:xfrm>
            <a:off x="407894" y="3525458"/>
            <a:ext cx="2644667" cy="1261133"/>
          </a:xfrm>
          <a:prstGeom prst="rect">
            <a:avLst/>
          </a:prstGeom>
        </p:spPr>
      </p:pic>
      <p:sp>
        <p:nvSpPr>
          <p:cNvPr id="14" name="文字方塊 13">
            <a:extLst>
              <a:ext uri="{FF2B5EF4-FFF2-40B4-BE49-F238E27FC236}">
                <a16:creationId xmlns:a16="http://schemas.microsoft.com/office/drawing/2014/main" id="{46A4AEC2-9932-4F12-9B21-40361023BB33}"/>
              </a:ext>
            </a:extLst>
          </p:cNvPr>
          <p:cNvSpPr txBox="1"/>
          <p:nvPr/>
        </p:nvSpPr>
        <p:spPr>
          <a:xfrm>
            <a:off x="407894" y="3586262"/>
            <a:ext cx="590550" cy="369332"/>
          </a:xfrm>
          <a:prstGeom prst="rect">
            <a:avLst/>
          </a:prstGeom>
          <a:noFill/>
        </p:spPr>
        <p:txBody>
          <a:bodyPr wrap="square">
            <a:spAutoFit/>
          </a:bodyPr>
          <a:lstStyle/>
          <a:p>
            <a:r>
              <a:rPr lang="en-GB" dirty="0"/>
              <a:t>AQI</a:t>
            </a:r>
          </a:p>
        </p:txBody>
      </p:sp>
      <p:sp>
        <p:nvSpPr>
          <p:cNvPr id="15" name="矩形 14">
            <a:extLst>
              <a:ext uri="{FF2B5EF4-FFF2-40B4-BE49-F238E27FC236}">
                <a16:creationId xmlns:a16="http://schemas.microsoft.com/office/drawing/2014/main" id="{0D7FBBB1-B7DC-4FF6-BFAA-8C1875346FAC}"/>
              </a:ext>
            </a:extLst>
          </p:cNvPr>
          <p:cNvSpPr/>
          <p:nvPr/>
        </p:nvSpPr>
        <p:spPr>
          <a:xfrm>
            <a:off x="441960" y="3525458"/>
            <a:ext cx="2506980" cy="3855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01981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58A9CD6-29DC-4B5E-B8EC-46E0A1C0740E}"/>
              </a:ext>
            </a:extLst>
          </p:cNvPr>
          <p:cNvPicPr>
            <a:picLocks noChangeAspect="1"/>
          </p:cNvPicPr>
          <p:nvPr/>
        </p:nvPicPr>
        <p:blipFill rotWithShape="1">
          <a:blip r:embed="rId2"/>
          <a:srcRect l="6323" t="7146" r="65368" b="8630"/>
          <a:stretch/>
        </p:blipFill>
        <p:spPr>
          <a:xfrm>
            <a:off x="770964" y="1649506"/>
            <a:ext cx="3451411" cy="4724400"/>
          </a:xfrm>
          <a:prstGeom prst="rect">
            <a:avLst/>
          </a:prstGeom>
        </p:spPr>
      </p:pic>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4" y="9290"/>
            <a:ext cx="10515600" cy="1325563"/>
          </a:xfrm>
        </p:spPr>
        <p:txBody>
          <a:bodyPr>
            <a:normAutofit/>
          </a:bodyPr>
          <a:lstStyle/>
          <a:p>
            <a:r>
              <a:rPr lang="en-US" sz="4500" b="1" dirty="0">
                <a:solidFill>
                  <a:schemeClr val="bg1"/>
                </a:solidFill>
              </a:rPr>
              <a:t>Digital Device: rotation challenge</a:t>
            </a:r>
            <a:endParaRPr lang="en-GB" sz="4500" b="1" dirty="0">
              <a:solidFill>
                <a:schemeClr val="bg1"/>
              </a:solidFill>
            </a:endParaRPr>
          </a:p>
        </p:txBody>
      </p:sp>
      <p:sp>
        <p:nvSpPr>
          <p:cNvPr id="13" name="內容版面配置區 2">
            <a:extLst>
              <a:ext uri="{FF2B5EF4-FFF2-40B4-BE49-F238E27FC236}">
                <a16:creationId xmlns:a16="http://schemas.microsoft.com/office/drawing/2014/main" id="{995BD928-7AB4-43C4-BCA2-2C5EC179F8A5}"/>
              </a:ext>
            </a:extLst>
          </p:cNvPr>
          <p:cNvSpPr txBox="1">
            <a:spLocks/>
          </p:cNvSpPr>
          <p:nvPr/>
        </p:nvSpPr>
        <p:spPr>
          <a:xfrm>
            <a:off x="5558119" y="1881843"/>
            <a:ext cx="5047128" cy="12289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Cannot rotate along the </a:t>
            </a:r>
            <a:r>
              <a:rPr lang="en-GB" sz="2400" dirty="0" err="1"/>
              <a:t>center</a:t>
            </a:r>
            <a:r>
              <a:rPr lang="en-GB" sz="2400" dirty="0"/>
              <a:t> of the half circle. The pivot point does not align with the </a:t>
            </a:r>
            <a:r>
              <a:rPr lang="en-GB" sz="2400" dirty="0" err="1"/>
              <a:t>center</a:t>
            </a:r>
            <a:r>
              <a:rPr lang="en-GB" sz="2400" dirty="0"/>
              <a:t> point</a:t>
            </a:r>
          </a:p>
        </p:txBody>
      </p:sp>
      <p:sp>
        <p:nvSpPr>
          <p:cNvPr id="9" name="內容版面配置區 2">
            <a:extLst>
              <a:ext uri="{FF2B5EF4-FFF2-40B4-BE49-F238E27FC236}">
                <a16:creationId xmlns:a16="http://schemas.microsoft.com/office/drawing/2014/main" id="{CC67EBB6-00AE-48C3-B448-EA6AAD90BE22}"/>
              </a:ext>
            </a:extLst>
          </p:cNvPr>
          <p:cNvSpPr txBox="1">
            <a:spLocks/>
          </p:cNvSpPr>
          <p:nvPr/>
        </p:nvSpPr>
        <p:spPr>
          <a:xfrm>
            <a:off x="5558119" y="3755466"/>
            <a:ext cx="5047128" cy="12289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Rotate along which axis (x, y, z)will be </a:t>
            </a:r>
            <a:r>
              <a:rPr lang="en-GB" sz="2400" dirty="0" err="1"/>
              <a:t>correcttest</a:t>
            </a:r>
            <a:r>
              <a:rPr lang="en-GB" sz="2400" dirty="0"/>
              <a:t> one by one in script</a:t>
            </a:r>
          </a:p>
        </p:txBody>
      </p:sp>
      <p:sp>
        <p:nvSpPr>
          <p:cNvPr id="10" name="內容版面配置區 2">
            <a:extLst>
              <a:ext uri="{FF2B5EF4-FFF2-40B4-BE49-F238E27FC236}">
                <a16:creationId xmlns:a16="http://schemas.microsoft.com/office/drawing/2014/main" id="{DDC42023-028F-4561-9675-225D6F227D9C}"/>
              </a:ext>
            </a:extLst>
          </p:cNvPr>
          <p:cNvSpPr txBox="1">
            <a:spLocks/>
          </p:cNvSpPr>
          <p:nvPr/>
        </p:nvSpPr>
        <p:spPr>
          <a:xfrm>
            <a:off x="5558119" y="5306733"/>
            <a:ext cx="5047128" cy="12289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Test through unity Rotation </a:t>
            </a:r>
            <a:r>
              <a:rPr lang="en-GB" sz="2400" dirty="0" err="1"/>
              <a:t>settingsreal</a:t>
            </a:r>
            <a:r>
              <a:rPr lang="en-GB" sz="2400" dirty="0"/>
              <a:t>-time changes</a:t>
            </a:r>
          </a:p>
        </p:txBody>
      </p:sp>
    </p:spTree>
    <p:extLst>
      <p:ext uri="{BB962C8B-B14F-4D97-AF65-F5344CB8AC3E}">
        <p14:creationId xmlns:p14="http://schemas.microsoft.com/office/powerpoint/2010/main" val="430408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4" y="9290"/>
            <a:ext cx="10515600" cy="1325563"/>
          </a:xfrm>
        </p:spPr>
        <p:txBody>
          <a:bodyPr>
            <a:normAutofit/>
          </a:bodyPr>
          <a:lstStyle/>
          <a:p>
            <a:r>
              <a:rPr lang="en-US" sz="4500" b="1" dirty="0">
                <a:solidFill>
                  <a:schemeClr val="bg1"/>
                </a:solidFill>
              </a:rPr>
              <a:t>Digital Place: Building process</a:t>
            </a:r>
            <a:endParaRPr lang="en-GB" sz="4500" b="1" dirty="0">
              <a:solidFill>
                <a:schemeClr val="bg1"/>
              </a:solidFill>
            </a:endParaRPr>
          </a:p>
        </p:txBody>
      </p:sp>
      <p:sp>
        <p:nvSpPr>
          <p:cNvPr id="13" name="內容版面配置區 2">
            <a:extLst>
              <a:ext uri="{FF2B5EF4-FFF2-40B4-BE49-F238E27FC236}">
                <a16:creationId xmlns:a16="http://schemas.microsoft.com/office/drawing/2014/main" id="{995BD928-7AB4-43C4-BCA2-2C5EC179F8A5}"/>
              </a:ext>
            </a:extLst>
          </p:cNvPr>
          <p:cNvSpPr txBox="1">
            <a:spLocks/>
          </p:cNvSpPr>
          <p:nvPr/>
        </p:nvSpPr>
        <p:spPr>
          <a:xfrm>
            <a:off x="7109012" y="3008967"/>
            <a:ext cx="4749613" cy="165921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3d model of entire London is too heavy and large for an AR app. (Even though the LOD is 1)</a:t>
            </a:r>
          </a:p>
          <a:p>
            <a:r>
              <a:rPr lang="en-GB" sz="2400" dirty="0"/>
              <a:t>Lack of relationship between London 3d model and virtual device.</a:t>
            </a:r>
          </a:p>
        </p:txBody>
      </p:sp>
      <p:sp>
        <p:nvSpPr>
          <p:cNvPr id="9" name="內容版面配置區 2">
            <a:extLst>
              <a:ext uri="{FF2B5EF4-FFF2-40B4-BE49-F238E27FC236}">
                <a16:creationId xmlns:a16="http://schemas.microsoft.com/office/drawing/2014/main" id="{CC67EBB6-00AE-48C3-B448-EA6AAD90BE22}"/>
              </a:ext>
            </a:extLst>
          </p:cNvPr>
          <p:cNvSpPr txBox="1">
            <a:spLocks/>
          </p:cNvSpPr>
          <p:nvPr/>
        </p:nvSpPr>
        <p:spPr>
          <a:xfrm>
            <a:off x="6861604" y="5112127"/>
            <a:ext cx="5244428" cy="12289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-&gt; Use a single 3d landmark as an icon to demonstrate the location of data source</a:t>
            </a:r>
            <a:endParaRPr lang="en-GB" sz="2400" dirty="0">
              <a:solidFill>
                <a:srgbClr val="FF0000"/>
              </a:solidFill>
            </a:endParaRPr>
          </a:p>
        </p:txBody>
      </p:sp>
      <p:sp>
        <p:nvSpPr>
          <p:cNvPr id="14" name="內容版面配置區 2">
            <a:extLst>
              <a:ext uri="{FF2B5EF4-FFF2-40B4-BE49-F238E27FC236}">
                <a16:creationId xmlns:a16="http://schemas.microsoft.com/office/drawing/2014/main" id="{B28FF0C6-402C-49C5-8DE8-54CA7778264D}"/>
              </a:ext>
            </a:extLst>
          </p:cNvPr>
          <p:cNvSpPr txBox="1">
            <a:spLocks/>
          </p:cNvSpPr>
          <p:nvPr/>
        </p:nvSpPr>
        <p:spPr>
          <a:xfrm>
            <a:off x="585246" y="1864834"/>
            <a:ext cx="1467672" cy="494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Mid Crit</a:t>
            </a:r>
          </a:p>
        </p:txBody>
      </p:sp>
      <p:pic>
        <p:nvPicPr>
          <p:cNvPr id="15" name="圖片 14" descr="一張含有 文字 的圖片&#10;&#10;自動產生的描述">
            <a:extLst>
              <a:ext uri="{FF2B5EF4-FFF2-40B4-BE49-F238E27FC236}">
                <a16:creationId xmlns:a16="http://schemas.microsoft.com/office/drawing/2014/main" id="{A03B800C-0E80-493C-A3D2-464183D4E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894" y="3008967"/>
            <a:ext cx="6538351" cy="2647762"/>
          </a:xfrm>
          <a:prstGeom prst="rect">
            <a:avLst/>
          </a:prstGeom>
        </p:spPr>
      </p:pic>
      <p:sp>
        <p:nvSpPr>
          <p:cNvPr id="16" name="內容版面配置區 2">
            <a:extLst>
              <a:ext uri="{FF2B5EF4-FFF2-40B4-BE49-F238E27FC236}">
                <a16:creationId xmlns:a16="http://schemas.microsoft.com/office/drawing/2014/main" id="{2AD96DE5-0E82-4B43-8D33-DF1A88030B04}"/>
              </a:ext>
            </a:extLst>
          </p:cNvPr>
          <p:cNvSpPr txBox="1">
            <a:spLocks/>
          </p:cNvSpPr>
          <p:nvPr/>
        </p:nvSpPr>
        <p:spPr>
          <a:xfrm>
            <a:off x="7109012" y="1901637"/>
            <a:ext cx="5436234" cy="494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Feedback/Reflection</a:t>
            </a:r>
          </a:p>
        </p:txBody>
      </p:sp>
    </p:spTree>
    <p:extLst>
      <p:ext uri="{BB962C8B-B14F-4D97-AF65-F5344CB8AC3E}">
        <p14:creationId xmlns:p14="http://schemas.microsoft.com/office/powerpoint/2010/main" val="3124211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4" y="9290"/>
            <a:ext cx="10515600" cy="1325563"/>
          </a:xfrm>
        </p:spPr>
        <p:txBody>
          <a:bodyPr>
            <a:normAutofit/>
          </a:bodyPr>
          <a:lstStyle/>
          <a:p>
            <a:r>
              <a:rPr lang="en-US" sz="4500" b="1" dirty="0">
                <a:solidFill>
                  <a:schemeClr val="bg1"/>
                </a:solidFill>
              </a:rPr>
              <a:t>Digital Place: Building process</a:t>
            </a:r>
            <a:endParaRPr lang="en-GB" sz="4500" b="1" dirty="0">
              <a:solidFill>
                <a:schemeClr val="bg1"/>
              </a:solidFill>
            </a:endParaRPr>
          </a:p>
        </p:txBody>
      </p:sp>
      <p:sp>
        <p:nvSpPr>
          <p:cNvPr id="9" name="內容版面配置區 2">
            <a:extLst>
              <a:ext uri="{FF2B5EF4-FFF2-40B4-BE49-F238E27FC236}">
                <a16:creationId xmlns:a16="http://schemas.microsoft.com/office/drawing/2014/main" id="{CC67EBB6-00AE-48C3-B448-EA6AAD90BE22}"/>
              </a:ext>
            </a:extLst>
          </p:cNvPr>
          <p:cNvSpPr txBox="1">
            <a:spLocks/>
          </p:cNvSpPr>
          <p:nvPr/>
        </p:nvSpPr>
        <p:spPr>
          <a:xfrm>
            <a:off x="9251316" y="1812844"/>
            <a:ext cx="2304190" cy="4528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Kanban</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3D Landmark + Particle System</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Virtual device</a:t>
            </a:r>
            <a:endParaRPr lang="en-GB" sz="2400" dirty="0"/>
          </a:p>
        </p:txBody>
      </p:sp>
      <p:pic>
        <p:nvPicPr>
          <p:cNvPr id="4" name="圖片 3" descr="一張含有 文字, 個人, 握住, 手 的圖片&#10;&#10;自動產生的描述">
            <a:extLst>
              <a:ext uri="{FF2B5EF4-FFF2-40B4-BE49-F238E27FC236}">
                <a16:creationId xmlns:a16="http://schemas.microsoft.com/office/drawing/2014/main" id="{2DCDC09B-A780-4064-8C83-127BF6E3F4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4136"/>
            <a:ext cx="3634067" cy="4750148"/>
          </a:xfrm>
          <a:prstGeom prst="rect">
            <a:avLst/>
          </a:prstGeom>
        </p:spPr>
      </p:pic>
      <p:pic>
        <p:nvPicPr>
          <p:cNvPr id="8" name="圖片 7">
            <a:extLst>
              <a:ext uri="{FF2B5EF4-FFF2-40B4-BE49-F238E27FC236}">
                <a16:creationId xmlns:a16="http://schemas.microsoft.com/office/drawing/2014/main" id="{461A1292-25B6-4613-8959-33E541A9A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7448" y="1812844"/>
            <a:ext cx="4230487" cy="4592731"/>
          </a:xfrm>
          <a:prstGeom prst="rect">
            <a:avLst/>
          </a:prstGeom>
        </p:spPr>
      </p:pic>
      <p:sp>
        <p:nvSpPr>
          <p:cNvPr id="10" name="橢圓 9">
            <a:extLst>
              <a:ext uri="{FF2B5EF4-FFF2-40B4-BE49-F238E27FC236}">
                <a16:creationId xmlns:a16="http://schemas.microsoft.com/office/drawing/2014/main" id="{496BF3BA-1130-4627-90F2-F1D6A31C540C}"/>
              </a:ext>
            </a:extLst>
          </p:cNvPr>
          <p:cNvSpPr/>
          <p:nvPr/>
        </p:nvSpPr>
        <p:spPr>
          <a:xfrm>
            <a:off x="8824408" y="1798546"/>
            <a:ext cx="448236" cy="4482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 name="橢圓 16">
            <a:extLst>
              <a:ext uri="{FF2B5EF4-FFF2-40B4-BE49-F238E27FC236}">
                <a16:creationId xmlns:a16="http://schemas.microsoft.com/office/drawing/2014/main" id="{CF1B4009-BA06-42A7-B731-63DBD8475C36}"/>
              </a:ext>
            </a:extLst>
          </p:cNvPr>
          <p:cNvSpPr/>
          <p:nvPr/>
        </p:nvSpPr>
        <p:spPr>
          <a:xfrm>
            <a:off x="8853170" y="1838888"/>
            <a:ext cx="390712" cy="367551"/>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endParaRPr lang="en-GB" dirty="0"/>
          </a:p>
        </p:txBody>
      </p:sp>
      <p:sp>
        <p:nvSpPr>
          <p:cNvPr id="18" name="橢圓 17">
            <a:extLst>
              <a:ext uri="{FF2B5EF4-FFF2-40B4-BE49-F238E27FC236}">
                <a16:creationId xmlns:a16="http://schemas.microsoft.com/office/drawing/2014/main" id="{1E648BD5-35F8-4EF9-AD21-EE51958AC452}"/>
              </a:ext>
            </a:extLst>
          </p:cNvPr>
          <p:cNvSpPr/>
          <p:nvPr/>
        </p:nvSpPr>
        <p:spPr>
          <a:xfrm>
            <a:off x="8853170" y="3756886"/>
            <a:ext cx="448236" cy="4482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9" name="橢圓 18">
            <a:extLst>
              <a:ext uri="{FF2B5EF4-FFF2-40B4-BE49-F238E27FC236}">
                <a16:creationId xmlns:a16="http://schemas.microsoft.com/office/drawing/2014/main" id="{FA446378-1791-463C-8541-EC480C705F72}"/>
              </a:ext>
            </a:extLst>
          </p:cNvPr>
          <p:cNvSpPr/>
          <p:nvPr/>
        </p:nvSpPr>
        <p:spPr>
          <a:xfrm>
            <a:off x="8881932" y="3797228"/>
            <a:ext cx="390712" cy="367551"/>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endParaRPr lang="en-GB" dirty="0"/>
          </a:p>
        </p:txBody>
      </p:sp>
      <p:sp>
        <p:nvSpPr>
          <p:cNvPr id="20" name="橢圓 19">
            <a:extLst>
              <a:ext uri="{FF2B5EF4-FFF2-40B4-BE49-F238E27FC236}">
                <a16:creationId xmlns:a16="http://schemas.microsoft.com/office/drawing/2014/main" id="{E0134CE7-1F87-4F9B-9741-24256E1A67C0}"/>
              </a:ext>
            </a:extLst>
          </p:cNvPr>
          <p:cNvSpPr/>
          <p:nvPr/>
        </p:nvSpPr>
        <p:spPr>
          <a:xfrm>
            <a:off x="8853170" y="5741271"/>
            <a:ext cx="448236" cy="4482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1" name="橢圓 20">
            <a:extLst>
              <a:ext uri="{FF2B5EF4-FFF2-40B4-BE49-F238E27FC236}">
                <a16:creationId xmlns:a16="http://schemas.microsoft.com/office/drawing/2014/main" id="{82D19AA0-9300-46BB-9EC5-39BBD6B002CF}"/>
              </a:ext>
            </a:extLst>
          </p:cNvPr>
          <p:cNvSpPr/>
          <p:nvPr/>
        </p:nvSpPr>
        <p:spPr>
          <a:xfrm>
            <a:off x="8881932" y="5781613"/>
            <a:ext cx="390712" cy="367551"/>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endParaRPr lang="en-GB" dirty="0"/>
          </a:p>
        </p:txBody>
      </p:sp>
    </p:spTree>
    <p:extLst>
      <p:ext uri="{BB962C8B-B14F-4D97-AF65-F5344CB8AC3E}">
        <p14:creationId xmlns:p14="http://schemas.microsoft.com/office/powerpoint/2010/main" val="2748449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4" y="9290"/>
            <a:ext cx="10515600" cy="1325563"/>
          </a:xfrm>
        </p:spPr>
        <p:txBody>
          <a:bodyPr>
            <a:normAutofit/>
          </a:bodyPr>
          <a:lstStyle/>
          <a:p>
            <a:r>
              <a:rPr lang="en-US" sz="4500" b="1" dirty="0">
                <a:solidFill>
                  <a:schemeClr val="bg1"/>
                </a:solidFill>
              </a:rPr>
              <a:t>Digital Place: Building process</a:t>
            </a:r>
            <a:endParaRPr lang="en-GB" sz="4500" b="1" dirty="0">
              <a:solidFill>
                <a:schemeClr val="bg1"/>
              </a:solidFill>
            </a:endParaRPr>
          </a:p>
        </p:txBody>
      </p:sp>
      <p:sp>
        <p:nvSpPr>
          <p:cNvPr id="8" name="文字方塊 7">
            <a:extLst>
              <a:ext uri="{FF2B5EF4-FFF2-40B4-BE49-F238E27FC236}">
                <a16:creationId xmlns:a16="http://schemas.microsoft.com/office/drawing/2014/main" id="{E8F847FF-CCC2-48B2-B4FD-FA806E95FE7F}"/>
              </a:ext>
            </a:extLst>
          </p:cNvPr>
          <p:cNvSpPr txBox="1"/>
          <p:nvPr/>
        </p:nvSpPr>
        <p:spPr>
          <a:xfrm>
            <a:off x="3737609" y="6214963"/>
            <a:ext cx="5926343" cy="646331"/>
          </a:xfrm>
          <a:prstGeom prst="rect">
            <a:avLst/>
          </a:prstGeom>
          <a:noFill/>
        </p:spPr>
        <p:txBody>
          <a:bodyPr wrap="square">
            <a:spAutoFit/>
          </a:bodyPr>
          <a:lstStyle/>
          <a:p>
            <a:r>
              <a:rPr lang="en-GB" dirty="0">
                <a:hlinkClick r:id="rId3"/>
              </a:rPr>
              <a:t>https://www.youtube.com/watch?v=iRU2Oow9fpw</a:t>
            </a:r>
            <a:endParaRPr lang="en-GB" dirty="0"/>
          </a:p>
          <a:p>
            <a:endParaRPr lang="en-GB" dirty="0"/>
          </a:p>
        </p:txBody>
      </p:sp>
      <p:pic>
        <p:nvPicPr>
          <p:cNvPr id="3" name="線上媒體 2" title="LondonAQ">
            <a:hlinkClick r:id="" action="ppaction://media"/>
            <a:extLst>
              <a:ext uri="{FF2B5EF4-FFF2-40B4-BE49-F238E27FC236}">
                <a16:creationId xmlns:a16="http://schemas.microsoft.com/office/drawing/2014/main" id="{4AE09416-F739-45E6-8AD1-4AA6041D3F77}"/>
              </a:ext>
            </a:extLst>
          </p:cNvPr>
          <p:cNvPicPr>
            <a:picLocks noRot="1" noChangeAspect="1"/>
          </p:cNvPicPr>
          <p:nvPr>
            <a:videoFile r:link="rId1"/>
          </p:nvPr>
        </p:nvPicPr>
        <p:blipFill>
          <a:blip r:embed="rId4"/>
          <a:stretch>
            <a:fillRect/>
          </a:stretch>
        </p:blipFill>
        <p:spPr>
          <a:xfrm>
            <a:off x="1810071" y="1380564"/>
            <a:ext cx="8571858" cy="4843100"/>
          </a:xfrm>
          <a:prstGeom prst="rect">
            <a:avLst/>
          </a:prstGeom>
        </p:spPr>
      </p:pic>
      <p:sp>
        <p:nvSpPr>
          <p:cNvPr id="9" name="文字方塊 8">
            <a:extLst>
              <a:ext uri="{FF2B5EF4-FFF2-40B4-BE49-F238E27FC236}">
                <a16:creationId xmlns:a16="http://schemas.microsoft.com/office/drawing/2014/main" id="{F191C95F-6378-43E9-8651-944932463686}"/>
              </a:ext>
            </a:extLst>
          </p:cNvPr>
          <p:cNvSpPr txBox="1"/>
          <p:nvPr/>
        </p:nvSpPr>
        <p:spPr>
          <a:xfrm rot="16200000">
            <a:off x="-2410907" y="3791470"/>
            <a:ext cx="5468146" cy="646331"/>
          </a:xfrm>
          <a:prstGeom prst="rect">
            <a:avLst/>
          </a:prstGeom>
          <a:noFill/>
        </p:spPr>
        <p:txBody>
          <a:bodyPr wrap="square">
            <a:spAutoFit/>
          </a:bodyPr>
          <a:lstStyle/>
          <a:p>
            <a:pPr algn="ctr"/>
            <a:r>
              <a:rPr lang="en-GB" sz="3600" b="1" dirty="0">
                <a:solidFill>
                  <a:srgbClr val="1A1A1A"/>
                </a:solidFill>
                <a:effectLst/>
              </a:rPr>
              <a:t>Demo 1</a:t>
            </a:r>
            <a:endParaRPr lang="en-GB" sz="3600" dirty="0"/>
          </a:p>
        </p:txBody>
      </p:sp>
    </p:spTree>
    <p:extLst>
      <p:ext uri="{BB962C8B-B14F-4D97-AF65-F5344CB8AC3E}">
        <p14:creationId xmlns:p14="http://schemas.microsoft.com/office/powerpoint/2010/main" val="246437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50BABBC-F2CA-4AA3-BF60-2C4593E56E5C}"/>
              </a:ext>
            </a:extLst>
          </p:cNvPr>
          <p:cNvPicPr>
            <a:picLocks noChangeAspect="1"/>
          </p:cNvPicPr>
          <p:nvPr/>
        </p:nvPicPr>
        <p:blipFill rotWithShape="1">
          <a:blip r:embed="rId2"/>
          <a:srcRect t="19406" r="62132"/>
          <a:stretch/>
        </p:blipFill>
        <p:spPr>
          <a:xfrm>
            <a:off x="0" y="1334852"/>
            <a:ext cx="4616824" cy="5516629"/>
          </a:xfrm>
          <a:prstGeom prst="rect">
            <a:avLst/>
          </a:prstGeom>
        </p:spPr>
      </p:pic>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內容版面配置區 2">
            <a:extLst>
              <a:ext uri="{FF2B5EF4-FFF2-40B4-BE49-F238E27FC236}">
                <a16:creationId xmlns:a16="http://schemas.microsoft.com/office/drawing/2014/main" id="{8863891D-38F2-4DD4-AEC1-0BA18E72A2E6}"/>
              </a:ext>
            </a:extLst>
          </p:cNvPr>
          <p:cNvSpPr>
            <a:spLocks noGrp="1"/>
          </p:cNvSpPr>
          <p:nvPr>
            <p:ph idx="1"/>
          </p:nvPr>
        </p:nvSpPr>
        <p:spPr>
          <a:xfrm>
            <a:off x="5253318" y="2357718"/>
            <a:ext cx="6100482" cy="681317"/>
          </a:xfrm>
        </p:spPr>
        <p:txBody>
          <a:bodyPr/>
          <a:lstStyle/>
          <a:p>
            <a:pPr marL="0" indent="0">
              <a:buNone/>
            </a:pPr>
            <a:r>
              <a:rPr lang="en-US" sz="4300" dirty="0"/>
              <a:t>Background</a:t>
            </a:r>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4" y="9290"/>
            <a:ext cx="10515600" cy="1325563"/>
          </a:xfrm>
        </p:spPr>
        <p:txBody>
          <a:bodyPr>
            <a:normAutofit/>
          </a:bodyPr>
          <a:lstStyle/>
          <a:p>
            <a:r>
              <a:rPr lang="en-US" sz="4500" b="1" dirty="0">
                <a:solidFill>
                  <a:schemeClr val="bg1"/>
                </a:solidFill>
              </a:rPr>
              <a:t>Background</a:t>
            </a:r>
            <a:endParaRPr lang="en-GB" sz="4500" b="1" dirty="0">
              <a:solidFill>
                <a:schemeClr val="bg1"/>
              </a:solidFill>
            </a:endParaRPr>
          </a:p>
        </p:txBody>
      </p:sp>
      <p:sp>
        <p:nvSpPr>
          <p:cNvPr id="8" name="內容版面配置區 2">
            <a:extLst>
              <a:ext uri="{FF2B5EF4-FFF2-40B4-BE49-F238E27FC236}">
                <a16:creationId xmlns:a16="http://schemas.microsoft.com/office/drawing/2014/main" id="{21510DC1-303D-40D5-B465-213058A68B6C}"/>
              </a:ext>
            </a:extLst>
          </p:cNvPr>
          <p:cNvSpPr txBox="1">
            <a:spLocks/>
          </p:cNvSpPr>
          <p:nvPr/>
        </p:nvSpPr>
        <p:spPr>
          <a:xfrm>
            <a:off x="5423648" y="3146612"/>
            <a:ext cx="5997387" cy="3128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GB" sz="2600" dirty="0"/>
              <a:t>In London, 9,400 premature deaths are attributed to poor air quality and a cost of between £1.4 and £3.7 billion a year to the health service. – London Councils</a:t>
            </a:r>
          </a:p>
        </p:txBody>
      </p:sp>
    </p:spTree>
    <p:extLst>
      <p:ext uri="{BB962C8B-B14F-4D97-AF65-F5344CB8AC3E}">
        <p14:creationId xmlns:p14="http://schemas.microsoft.com/office/powerpoint/2010/main" val="3745955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4" y="9290"/>
            <a:ext cx="10515600" cy="1325563"/>
          </a:xfrm>
        </p:spPr>
        <p:txBody>
          <a:bodyPr>
            <a:normAutofit/>
          </a:bodyPr>
          <a:lstStyle/>
          <a:p>
            <a:r>
              <a:rPr lang="en-US" sz="4500" b="1" dirty="0">
                <a:solidFill>
                  <a:schemeClr val="bg1"/>
                </a:solidFill>
              </a:rPr>
              <a:t>Digital Place: Building process</a:t>
            </a:r>
            <a:endParaRPr lang="en-GB" sz="4500" b="1" dirty="0">
              <a:solidFill>
                <a:schemeClr val="bg1"/>
              </a:solidFill>
            </a:endParaRPr>
          </a:p>
        </p:txBody>
      </p:sp>
      <p:sp>
        <p:nvSpPr>
          <p:cNvPr id="13" name="內容版面配置區 2">
            <a:extLst>
              <a:ext uri="{FF2B5EF4-FFF2-40B4-BE49-F238E27FC236}">
                <a16:creationId xmlns:a16="http://schemas.microsoft.com/office/drawing/2014/main" id="{995BD928-7AB4-43C4-BCA2-2C5EC179F8A5}"/>
              </a:ext>
            </a:extLst>
          </p:cNvPr>
          <p:cNvSpPr txBox="1">
            <a:spLocks/>
          </p:cNvSpPr>
          <p:nvPr/>
        </p:nvSpPr>
        <p:spPr>
          <a:xfrm>
            <a:off x="334192" y="2599391"/>
            <a:ext cx="4908368" cy="40223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t>If London Eye is pressed</a:t>
            </a:r>
          </a:p>
          <a:p>
            <a:pPr marL="0" indent="0">
              <a:buNone/>
            </a:pPr>
            <a:r>
              <a:rPr lang="en-GB" sz="2000" b="1" dirty="0"/>
              <a:t>-&gt; </a:t>
            </a:r>
            <a:r>
              <a:rPr lang="en-GB" sz="2000" b="1" dirty="0" err="1"/>
              <a:t>OnClick</a:t>
            </a:r>
            <a:r>
              <a:rPr lang="en-GB" sz="2000" b="1" dirty="0"/>
              <a:t>() function</a:t>
            </a:r>
          </a:p>
          <a:p>
            <a:pPr lvl="1"/>
            <a:r>
              <a:rPr lang="en-GB" sz="1800" b="1" dirty="0"/>
              <a:t>Show</a:t>
            </a:r>
            <a:r>
              <a:rPr lang="en-GB" sz="1800" dirty="0"/>
              <a:t> </a:t>
            </a:r>
            <a:r>
              <a:rPr lang="en-GB" sz="1800" b="1" dirty="0"/>
              <a:t>London Eye’</a:t>
            </a:r>
            <a:r>
              <a:rPr lang="en-GB" sz="1800" dirty="0"/>
              <a:t>s model, particles, virtual device</a:t>
            </a:r>
          </a:p>
          <a:p>
            <a:pPr lvl="1"/>
            <a:r>
              <a:rPr lang="en-GB" sz="1800" b="1" dirty="0"/>
              <a:t>Hide</a:t>
            </a:r>
            <a:r>
              <a:rPr lang="en-GB" sz="1800" dirty="0"/>
              <a:t> </a:t>
            </a:r>
            <a:r>
              <a:rPr lang="en-GB" sz="1800" b="1" dirty="0"/>
              <a:t>Tower Bridge</a:t>
            </a:r>
            <a:r>
              <a:rPr lang="en-GB" sz="1800" dirty="0"/>
              <a:t>’s model, particles and virtual device</a:t>
            </a:r>
          </a:p>
          <a:p>
            <a:pPr lvl="1"/>
            <a:r>
              <a:rPr lang="en-GB" sz="1800" b="1" dirty="0"/>
              <a:t>MQTT publisher</a:t>
            </a:r>
          </a:p>
          <a:p>
            <a:pPr marL="0" indent="0">
              <a:buNone/>
            </a:pPr>
            <a:r>
              <a:rPr lang="en-GB" sz="1600" dirty="0"/>
              <a:t>               1 = Tower Bridge is pressed</a:t>
            </a:r>
          </a:p>
          <a:p>
            <a:pPr marL="0" indent="0">
              <a:buNone/>
            </a:pPr>
            <a:r>
              <a:rPr lang="en-GB" sz="1600" dirty="0"/>
              <a:t>               2 = London Eye is pressed</a:t>
            </a:r>
          </a:p>
          <a:p>
            <a:pPr marL="0" indent="0">
              <a:buNone/>
            </a:pPr>
            <a:r>
              <a:rPr lang="en-GB" sz="1600" dirty="0"/>
              <a:t>               -&gt; Control the physical device</a:t>
            </a:r>
          </a:p>
          <a:p>
            <a:pPr>
              <a:buFont typeface="Arial" panose="020B0604020202020204" pitchFamily="34" charset="0"/>
              <a:buChar char="•"/>
            </a:pPr>
            <a:endParaRPr lang="en-GB" sz="1600" dirty="0"/>
          </a:p>
          <a:p>
            <a:pPr marL="0" indent="0">
              <a:buNone/>
            </a:pPr>
            <a:endParaRPr lang="en-GB" sz="2400" dirty="0"/>
          </a:p>
        </p:txBody>
      </p:sp>
      <p:sp>
        <p:nvSpPr>
          <p:cNvPr id="14" name="內容版面配置區 2">
            <a:extLst>
              <a:ext uri="{FF2B5EF4-FFF2-40B4-BE49-F238E27FC236}">
                <a16:creationId xmlns:a16="http://schemas.microsoft.com/office/drawing/2014/main" id="{B28FF0C6-402C-49C5-8DE8-54CA7778264D}"/>
              </a:ext>
            </a:extLst>
          </p:cNvPr>
          <p:cNvSpPr txBox="1">
            <a:spLocks/>
          </p:cNvSpPr>
          <p:nvPr/>
        </p:nvSpPr>
        <p:spPr>
          <a:xfrm>
            <a:off x="886187" y="1797059"/>
            <a:ext cx="1467672" cy="494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Kanban</a:t>
            </a:r>
          </a:p>
        </p:txBody>
      </p:sp>
      <p:sp>
        <p:nvSpPr>
          <p:cNvPr id="10" name="橢圓 9">
            <a:extLst>
              <a:ext uri="{FF2B5EF4-FFF2-40B4-BE49-F238E27FC236}">
                <a16:creationId xmlns:a16="http://schemas.microsoft.com/office/drawing/2014/main" id="{8FDD9DE5-A22E-451C-96BF-542B38C63D25}"/>
              </a:ext>
            </a:extLst>
          </p:cNvPr>
          <p:cNvSpPr/>
          <p:nvPr/>
        </p:nvSpPr>
        <p:spPr>
          <a:xfrm>
            <a:off x="305430" y="1798546"/>
            <a:ext cx="448236" cy="4482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橢圓 10">
            <a:extLst>
              <a:ext uri="{FF2B5EF4-FFF2-40B4-BE49-F238E27FC236}">
                <a16:creationId xmlns:a16="http://schemas.microsoft.com/office/drawing/2014/main" id="{38504845-2EA1-44BD-8645-E843A9C65770}"/>
              </a:ext>
            </a:extLst>
          </p:cNvPr>
          <p:cNvSpPr/>
          <p:nvPr/>
        </p:nvSpPr>
        <p:spPr>
          <a:xfrm>
            <a:off x="334192" y="1838888"/>
            <a:ext cx="390712" cy="367551"/>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endParaRPr lang="en-GB" dirty="0"/>
          </a:p>
        </p:txBody>
      </p:sp>
      <p:pic>
        <p:nvPicPr>
          <p:cNvPr id="4" name="圖片 3" descr="一張含有 文字 的圖片&#10;&#10;自動產生的描述">
            <a:extLst>
              <a:ext uri="{FF2B5EF4-FFF2-40B4-BE49-F238E27FC236}">
                <a16:creationId xmlns:a16="http://schemas.microsoft.com/office/drawing/2014/main" id="{B0AB9BB3-3EAB-4AAD-A26D-8C934CB9FE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2259" y="1604682"/>
            <a:ext cx="2623401" cy="5124467"/>
          </a:xfrm>
          <a:prstGeom prst="rect">
            <a:avLst/>
          </a:prstGeom>
        </p:spPr>
      </p:pic>
      <p:pic>
        <p:nvPicPr>
          <p:cNvPr id="8" name="圖片 7">
            <a:extLst>
              <a:ext uri="{FF2B5EF4-FFF2-40B4-BE49-F238E27FC236}">
                <a16:creationId xmlns:a16="http://schemas.microsoft.com/office/drawing/2014/main" id="{0C0E14DF-E2E9-494A-89EB-826D392D7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5215" y="1601337"/>
            <a:ext cx="4019061" cy="5020443"/>
          </a:xfrm>
          <a:prstGeom prst="rect">
            <a:avLst/>
          </a:prstGeom>
        </p:spPr>
      </p:pic>
    </p:spTree>
    <p:extLst>
      <p:ext uri="{BB962C8B-B14F-4D97-AF65-F5344CB8AC3E}">
        <p14:creationId xmlns:p14="http://schemas.microsoft.com/office/powerpoint/2010/main" val="620660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4" y="9290"/>
            <a:ext cx="10515600" cy="1325563"/>
          </a:xfrm>
        </p:spPr>
        <p:txBody>
          <a:bodyPr>
            <a:normAutofit/>
          </a:bodyPr>
          <a:lstStyle/>
          <a:p>
            <a:r>
              <a:rPr lang="en-US" sz="4500" b="1" dirty="0">
                <a:solidFill>
                  <a:schemeClr val="bg1"/>
                </a:solidFill>
              </a:rPr>
              <a:t>Digital Place: Building process</a:t>
            </a:r>
            <a:endParaRPr lang="en-GB" sz="4500" b="1" dirty="0">
              <a:solidFill>
                <a:schemeClr val="bg1"/>
              </a:solidFill>
            </a:endParaRPr>
          </a:p>
        </p:txBody>
      </p:sp>
      <p:sp>
        <p:nvSpPr>
          <p:cNvPr id="13" name="內容版面配置區 2">
            <a:extLst>
              <a:ext uri="{FF2B5EF4-FFF2-40B4-BE49-F238E27FC236}">
                <a16:creationId xmlns:a16="http://schemas.microsoft.com/office/drawing/2014/main" id="{995BD928-7AB4-43C4-BCA2-2C5EC179F8A5}"/>
              </a:ext>
            </a:extLst>
          </p:cNvPr>
          <p:cNvSpPr txBox="1">
            <a:spLocks/>
          </p:cNvSpPr>
          <p:nvPr/>
        </p:nvSpPr>
        <p:spPr>
          <a:xfrm>
            <a:off x="334191" y="2599391"/>
            <a:ext cx="5349433" cy="2080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t>Use existing 3d model resources</a:t>
            </a:r>
          </a:p>
          <a:p>
            <a:pPr>
              <a:buFont typeface="Arial" panose="020B0604020202020204" pitchFamily="34" charset="0"/>
              <a:buChar char="•"/>
            </a:pPr>
            <a:r>
              <a:rPr lang="en-GB" sz="1800" b="1" dirty="0"/>
              <a:t>360 Panoramic Images</a:t>
            </a:r>
            <a:r>
              <a:rPr lang="en-GB" sz="1800" dirty="0"/>
              <a:t> – Using cube or sphere projection is not suitable for a single landmark</a:t>
            </a:r>
          </a:p>
          <a:p>
            <a:pPr>
              <a:buFont typeface="Arial" panose="020B0604020202020204" pitchFamily="34" charset="0"/>
              <a:buChar char="•"/>
            </a:pPr>
            <a:r>
              <a:rPr lang="en-GB" sz="1800" b="1" dirty="0"/>
              <a:t>3D Photogrammetry</a:t>
            </a:r>
            <a:r>
              <a:rPr lang="en-GB" sz="1800" dirty="0"/>
              <a:t> – Landmark is so large that may need drone to take pictures</a:t>
            </a:r>
          </a:p>
          <a:p>
            <a:pPr>
              <a:buFont typeface="Arial" panose="020B0604020202020204" pitchFamily="34" charset="0"/>
              <a:buChar char="•"/>
            </a:pPr>
            <a:r>
              <a:rPr lang="en-GB" sz="1800" b="1" u="sng" dirty="0"/>
              <a:t>Existing 3D model</a:t>
            </a:r>
            <a:r>
              <a:rPr lang="en-GB" sz="1800" u="sng" dirty="0"/>
              <a:t> </a:t>
            </a:r>
            <a:r>
              <a:rPr lang="en-GB" sz="1800" dirty="0"/>
              <a:t>– More feasible</a:t>
            </a:r>
          </a:p>
          <a:p>
            <a:pPr>
              <a:buFont typeface="Arial" panose="020B0604020202020204" pitchFamily="34" charset="0"/>
              <a:buChar char="•"/>
            </a:pPr>
            <a:endParaRPr lang="en-GB" sz="1600" dirty="0"/>
          </a:p>
          <a:p>
            <a:pPr marL="0" indent="0">
              <a:buNone/>
            </a:pPr>
            <a:endParaRPr lang="en-GB" sz="2400" dirty="0"/>
          </a:p>
        </p:txBody>
      </p:sp>
      <p:sp>
        <p:nvSpPr>
          <p:cNvPr id="14" name="內容版面配置區 2">
            <a:extLst>
              <a:ext uri="{FF2B5EF4-FFF2-40B4-BE49-F238E27FC236}">
                <a16:creationId xmlns:a16="http://schemas.microsoft.com/office/drawing/2014/main" id="{B28FF0C6-402C-49C5-8DE8-54CA7778264D}"/>
              </a:ext>
            </a:extLst>
          </p:cNvPr>
          <p:cNvSpPr txBox="1">
            <a:spLocks/>
          </p:cNvSpPr>
          <p:nvPr/>
        </p:nvSpPr>
        <p:spPr>
          <a:xfrm>
            <a:off x="886187" y="1797059"/>
            <a:ext cx="4797438" cy="494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3D Landmark + Particle system</a:t>
            </a:r>
          </a:p>
        </p:txBody>
      </p:sp>
      <p:sp>
        <p:nvSpPr>
          <p:cNvPr id="10" name="橢圓 9">
            <a:extLst>
              <a:ext uri="{FF2B5EF4-FFF2-40B4-BE49-F238E27FC236}">
                <a16:creationId xmlns:a16="http://schemas.microsoft.com/office/drawing/2014/main" id="{8FDD9DE5-A22E-451C-96BF-542B38C63D25}"/>
              </a:ext>
            </a:extLst>
          </p:cNvPr>
          <p:cNvSpPr/>
          <p:nvPr/>
        </p:nvSpPr>
        <p:spPr>
          <a:xfrm>
            <a:off x="305430" y="1798546"/>
            <a:ext cx="448236" cy="4482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橢圓 10">
            <a:extLst>
              <a:ext uri="{FF2B5EF4-FFF2-40B4-BE49-F238E27FC236}">
                <a16:creationId xmlns:a16="http://schemas.microsoft.com/office/drawing/2014/main" id="{38504845-2EA1-44BD-8645-E843A9C65770}"/>
              </a:ext>
            </a:extLst>
          </p:cNvPr>
          <p:cNvSpPr/>
          <p:nvPr/>
        </p:nvSpPr>
        <p:spPr>
          <a:xfrm>
            <a:off x="334192" y="1838888"/>
            <a:ext cx="390712" cy="367551"/>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endParaRPr lang="en-GB" dirty="0"/>
          </a:p>
        </p:txBody>
      </p:sp>
      <p:sp>
        <p:nvSpPr>
          <p:cNvPr id="12" name="內容版面配置區 2">
            <a:extLst>
              <a:ext uri="{FF2B5EF4-FFF2-40B4-BE49-F238E27FC236}">
                <a16:creationId xmlns:a16="http://schemas.microsoft.com/office/drawing/2014/main" id="{6CB2EA95-E567-4BDA-9FD0-BA445664CE02}"/>
              </a:ext>
            </a:extLst>
          </p:cNvPr>
          <p:cNvSpPr txBox="1">
            <a:spLocks/>
          </p:cNvSpPr>
          <p:nvPr/>
        </p:nvSpPr>
        <p:spPr>
          <a:xfrm>
            <a:off x="7237015" y="2599390"/>
            <a:ext cx="4058514" cy="2080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t>The colour of particles is based on air quality index from API</a:t>
            </a:r>
          </a:p>
          <a:p>
            <a:r>
              <a:rPr lang="en-GB" sz="1800" dirty="0"/>
              <a:t>Set the start colour to </a:t>
            </a:r>
            <a:r>
              <a:rPr lang="en-GB" sz="1800" b="1" dirty="0"/>
              <a:t>white</a:t>
            </a:r>
            <a:r>
              <a:rPr lang="en-GB" sz="1800" dirty="0"/>
              <a:t> - allow users to see the colour is changing</a:t>
            </a:r>
          </a:p>
          <a:p>
            <a:pPr marL="0" indent="0">
              <a:buNone/>
            </a:pPr>
            <a:endParaRPr lang="en-GB" sz="2400" dirty="0"/>
          </a:p>
        </p:txBody>
      </p:sp>
      <p:pic>
        <p:nvPicPr>
          <p:cNvPr id="5" name="圖片 4">
            <a:extLst>
              <a:ext uri="{FF2B5EF4-FFF2-40B4-BE49-F238E27FC236}">
                <a16:creationId xmlns:a16="http://schemas.microsoft.com/office/drawing/2014/main" id="{63CF6267-23E7-4CBD-9BF1-FDA7C23B1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894" y="4531038"/>
            <a:ext cx="3125881" cy="1708071"/>
          </a:xfrm>
          <a:prstGeom prst="rect">
            <a:avLst/>
          </a:prstGeom>
        </p:spPr>
      </p:pic>
      <p:pic>
        <p:nvPicPr>
          <p:cNvPr id="15" name="圖片 14" descr="一張含有 電線 的圖片&#10;&#10;自動產生的描述">
            <a:extLst>
              <a:ext uri="{FF2B5EF4-FFF2-40B4-BE49-F238E27FC236}">
                <a16:creationId xmlns:a16="http://schemas.microsoft.com/office/drawing/2014/main" id="{3241753A-0C25-460F-94BF-C859A276A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8766" y="3914237"/>
            <a:ext cx="2093258" cy="2348533"/>
          </a:xfrm>
          <a:prstGeom prst="rect">
            <a:avLst/>
          </a:prstGeom>
        </p:spPr>
      </p:pic>
      <p:pic>
        <p:nvPicPr>
          <p:cNvPr id="17" name="圖片 16" descr="一張含有 文字 的圖片&#10;&#10;自動產生的描述">
            <a:extLst>
              <a:ext uri="{FF2B5EF4-FFF2-40B4-BE49-F238E27FC236}">
                <a16:creationId xmlns:a16="http://schemas.microsoft.com/office/drawing/2014/main" id="{B0EFD340-D99B-452B-9439-39A88A287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8066" y="4278607"/>
            <a:ext cx="2778569" cy="1619794"/>
          </a:xfrm>
          <a:prstGeom prst="rect">
            <a:avLst/>
          </a:prstGeom>
        </p:spPr>
      </p:pic>
      <p:sp>
        <p:nvSpPr>
          <p:cNvPr id="21" name="文字方塊 20">
            <a:extLst>
              <a:ext uri="{FF2B5EF4-FFF2-40B4-BE49-F238E27FC236}">
                <a16:creationId xmlns:a16="http://schemas.microsoft.com/office/drawing/2014/main" id="{D9B17AFD-4A9E-45E2-88B7-02C0F3F88A01}"/>
              </a:ext>
            </a:extLst>
          </p:cNvPr>
          <p:cNvSpPr txBox="1"/>
          <p:nvPr/>
        </p:nvSpPr>
        <p:spPr>
          <a:xfrm>
            <a:off x="622743" y="6135512"/>
            <a:ext cx="3400857" cy="400110"/>
          </a:xfrm>
          <a:prstGeom prst="rect">
            <a:avLst/>
          </a:prstGeom>
          <a:noFill/>
        </p:spPr>
        <p:txBody>
          <a:bodyPr wrap="square">
            <a:spAutoFit/>
          </a:bodyPr>
          <a:lstStyle/>
          <a:p>
            <a:r>
              <a:rPr lang="en-GB" sz="1000">
                <a:hlinkClick r:id="rId5"/>
              </a:rPr>
              <a:t>London Tower Bridge - Buy Royalty Free 3D model by Easy Game Studio (@Jeremy_Zh) [7228cef] (sketchfab.com)</a:t>
            </a:r>
            <a:endParaRPr lang="en-GB" sz="1000" dirty="0"/>
          </a:p>
        </p:txBody>
      </p:sp>
      <p:sp>
        <p:nvSpPr>
          <p:cNvPr id="23" name="文字方塊 22">
            <a:extLst>
              <a:ext uri="{FF2B5EF4-FFF2-40B4-BE49-F238E27FC236}">
                <a16:creationId xmlns:a16="http://schemas.microsoft.com/office/drawing/2014/main" id="{79976CA4-E501-4146-AE5C-C544AC57D803}"/>
              </a:ext>
            </a:extLst>
          </p:cNvPr>
          <p:cNvSpPr txBox="1"/>
          <p:nvPr/>
        </p:nvSpPr>
        <p:spPr>
          <a:xfrm>
            <a:off x="4023600" y="6135512"/>
            <a:ext cx="2956112" cy="400110"/>
          </a:xfrm>
          <a:prstGeom prst="rect">
            <a:avLst/>
          </a:prstGeom>
          <a:noFill/>
        </p:spPr>
        <p:txBody>
          <a:bodyPr wrap="square">
            <a:spAutoFit/>
          </a:bodyPr>
          <a:lstStyle/>
          <a:p>
            <a:r>
              <a:rPr lang="en-GB" sz="1000" dirty="0">
                <a:hlinkClick r:id="rId6"/>
              </a:rPr>
              <a:t>London Eye - Download Free 3D model by Antonio Rodriguez (@tubero44) [5c1c07d] (sketchfab.com)</a:t>
            </a:r>
            <a:endParaRPr lang="en-GB" sz="1000" dirty="0"/>
          </a:p>
        </p:txBody>
      </p:sp>
    </p:spTree>
    <p:extLst>
      <p:ext uri="{BB962C8B-B14F-4D97-AF65-F5344CB8AC3E}">
        <p14:creationId xmlns:p14="http://schemas.microsoft.com/office/powerpoint/2010/main" val="264843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3" y="9290"/>
            <a:ext cx="11237259" cy="1325563"/>
          </a:xfrm>
        </p:spPr>
        <p:txBody>
          <a:bodyPr>
            <a:normAutofit fontScale="90000"/>
          </a:bodyPr>
          <a:lstStyle/>
          <a:p>
            <a:r>
              <a:rPr lang="en-US" sz="4500" b="1" dirty="0">
                <a:solidFill>
                  <a:schemeClr val="bg1"/>
                </a:solidFill>
              </a:rPr>
              <a:t>Digital Place: Controlling physical device via AR app</a:t>
            </a:r>
            <a:endParaRPr lang="en-GB" sz="4500" b="1" dirty="0">
              <a:solidFill>
                <a:schemeClr val="bg1"/>
              </a:solidFill>
            </a:endParaRPr>
          </a:p>
        </p:txBody>
      </p:sp>
      <p:sp>
        <p:nvSpPr>
          <p:cNvPr id="13" name="內容版面配置區 2">
            <a:extLst>
              <a:ext uri="{FF2B5EF4-FFF2-40B4-BE49-F238E27FC236}">
                <a16:creationId xmlns:a16="http://schemas.microsoft.com/office/drawing/2014/main" id="{995BD928-7AB4-43C4-BCA2-2C5EC179F8A5}"/>
              </a:ext>
            </a:extLst>
          </p:cNvPr>
          <p:cNvSpPr txBox="1">
            <a:spLocks/>
          </p:cNvSpPr>
          <p:nvPr/>
        </p:nvSpPr>
        <p:spPr>
          <a:xfrm>
            <a:off x="0" y="1646931"/>
            <a:ext cx="3027574" cy="208018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t>What if </a:t>
            </a:r>
            <a:r>
              <a:rPr lang="en-GB" sz="2000" b="1" dirty="0" err="1"/>
              <a:t>LondonAQ</a:t>
            </a:r>
            <a:r>
              <a:rPr lang="en-GB" sz="2000" b="1" dirty="0"/>
              <a:t> wants to demonstrate more data...?</a:t>
            </a:r>
          </a:p>
          <a:p>
            <a:pPr marL="0" indent="0">
              <a:buNone/>
            </a:pPr>
            <a:r>
              <a:rPr lang="en-GB" sz="1800" dirty="0"/>
              <a:t>Instead of creating multiple physical devices, </a:t>
            </a:r>
            <a:r>
              <a:rPr lang="en-GB" sz="1800" dirty="0" err="1"/>
              <a:t>LondonAQ</a:t>
            </a:r>
            <a:r>
              <a:rPr lang="en-GB" sz="1800" dirty="0"/>
              <a:t> is able to change the API request of physical device by using AR app</a:t>
            </a:r>
            <a:endParaRPr lang="en-GB" sz="1600" dirty="0"/>
          </a:p>
          <a:p>
            <a:pPr marL="0" indent="0">
              <a:buNone/>
            </a:pPr>
            <a:endParaRPr lang="en-GB" sz="2400" dirty="0"/>
          </a:p>
        </p:txBody>
      </p:sp>
      <p:pic>
        <p:nvPicPr>
          <p:cNvPr id="4" name="圖片 3">
            <a:extLst>
              <a:ext uri="{FF2B5EF4-FFF2-40B4-BE49-F238E27FC236}">
                <a16:creationId xmlns:a16="http://schemas.microsoft.com/office/drawing/2014/main" id="{46D0F581-E9E6-42D0-8547-78BA45739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752" y="1646931"/>
            <a:ext cx="10920248" cy="4827511"/>
          </a:xfrm>
          <a:prstGeom prst="rect">
            <a:avLst/>
          </a:prstGeom>
        </p:spPr>
      </p:pic>
      <p:sp>
        <p:nvSpPr>
          <p:cNvPr id="18" name="文字方塊 17">
            <a:extLst>
              <a:ext uri="{FF2B5EF4-FFF2-40B4-BE49-F238E27FC236}">
                <a16:creationId xmlns:a16="http://schemas.microsoft.com/office/drawing/2014/main" id="{74B95BD8-592F-448F-82FA-CA0AA87C3CC9}"/>
              </a:ext>
            </a:extLst>
          </p:cNvPr>
          <p:cNvSpPr txBox="1"/>
          <p:nvPr/>
        </p:nvSpPr>
        <p:spPr>
          <a:xfrm>
            <a:off x="7933765" y="6448600"/>
            <a:ext cx="2653553" cy="461665"/>
          </a:xfrm>
          <a:prstGeom prst="rect">
            <a:avLst/>
          </a:prstGeom>
          <a:noFill/>
        </p:spPr>
        <p:txBody>
          <a:bodyPr wrap="square">
            <a:spAutoFit/>
          </a:bodyPr>
          <a:lstStyle/>
          <a:p>
            <a:r>
              <a:rPr lang="en-GB" sz="800" dirty="0">
                <a:hlinkClick r:id="rId3"/>
              </a:rPr>
              <a:t>University College London (UCL) Quad - Download Free 3D model by </a:t>
            </a:r>
            <a:r>
              <a:rPr lang="en-GB" sz="800" dirty="0" err="1">
                <a:hlinkClick r:id="rId3"/>
              </a:rPr>
              <a:t>digitalurban</a:t>
            </a:r>
            <a:r>
              <a:rPr lang="en-GB" sz="800" dirty="0">
                <a:hlinkClick r:id="rId3"/>
              </a:rPr>
              <a:t> (@digitalurban) [7d33484] (sketchfab.com)</a:t>
            </a:r>
            <a:endParaRPr lang="en-GB" sz="800" dirty="0"/>
          </a:p>
        </p:txBody>
      </p:sp>
    </p:spTree>
    <p:extLst>
      <p:ext uri="{BB962C8B-B14F-4D97-AF65-F5344CB8AC3E}">
        <p14:creationId xmlns:p14="http://schemas.microsoft.com/office/powerpoint/2010/main" val="420999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4" y="9290"/>
            <a:ext cx="10515600" cy="1325563"/>
          </a:xfrm>
        </p:spPr>
        <p:txBody>
          <a:bodyPr>
            <a:normAutofit/>
          </a:bodyPr>
          <a:lstStyle/>
          <a:p>
            <a:r>
              <a:rPr lang="en-US" sz="4500" b="1" dirty="0">
                <a:solidFill>
                  <a:schemeClr val="bg1"/>
                </a:solidFill>
              </a:rPr>
              <a:t>Digital Place: Building process</a:t>
            </a:r>
            <a:endParaRPr lang="en-GB" sz="4500" b="1" dirty="0">
              <a:solidFill>
                <a:schemeClr val="bg1"/>
              </a:solidFill>
            </a:endParaRPr>
          </a:p>
        </p:txBody>
      </p:sp>
      <p:sp>
        <p:nvSpPr>
          <p:cNvPr id="8" name="文字方塊 7">
            <a:extLst>
              <a:ext uri="{FF2B5EF4-FFF2-40B4-BE49-F238E27FC236}">
                <a16:creationId xmlns:a16="http://schemas.microsoft.com/office/drawing/2014/main" id="{E8F847FF-CCC2-48B2-B4FD-FA806E95FE7F}"/>
              </a:ext>
            </a:extLst>
          </p:cNvPr>
          <p:cNvSpPr txBox="1"/>
          <p:nvPr/>
        </p:nvSpPr>
        <p:spPr>
          <a:xfrm>
            <a:off x="3737609" y="6214963"/>
            <a:ext cx="5926343" cy="646331"/>
          </a:xfrm>
          <a:prstGeom prst="rect">
            <a:avLst/>
          </a:prstGeom>
          <a:noFill/>
        </p:spPr>
        <p:txBody>
          <a:bodyPr wrap="square">
            <a:spAutoFit/>
          </a:bodyPr>
          <a:lstStyle/>
          <a:p>
            <a:r>
              <a:rPr lang="en-GB" dirty="0">
                <a:hlinkClick r:id="rId3"/>
              </a:rPr>
              <a:t>https://www.youtube.com/watch?v=n2T4Jqz7mTM</a:t>
            </a:r>
            <a:endParaRPr lang="en-GB" dirty="0"/>
          </a:p>
          <a:p>
            <a:endParaRPr lang="en-GB" dirty="0"/>
          </a:p>
        </p:txBody>
      </p:sp>
      <p:sp>
        <p:nvSpPr>
          <p:cNvPr id="9" name="文字方塊 8">
            <a:extLst>
              <a:ext uri="{FF2B5EF4-FFF2-40B4-BE49-F238E27FC236}">
                <a16:creationId xmlns:a16="http://schemas.microsoft.com/office/drawing/2014/main" id="{F191C95F-6378-43E9-8651-944932463686}"/>
              </a:ext>
            </a:extLst>
          </p:cNvPr>
          <p:cNvSpPr txBox="1"/>
          <p:nvPr/>
        </p:nvSpPr>
        <p:spPr>
          <a:xfrm rot="16200000">
            <a:off x="-2410907" y="3791470"/>
            <a:ext cx="5468146" cy="646331"/>
          </a:xfrm>
          <a:prstGeom prst="rect">
            <a:avLst/>
          </a:prstGeom>
          <a:noFill/>
        </p:spPr>
        <p:txBody>
          <a:bodyPr wrap="square">
            <a:spAutoFit/>
          </a:bodyPr>
          <a:lstStyle/>
          <a:p>
            <a:pPr algn="ctr"/>
            <a:r>
              <a:rPr lang="en-GB" sz="3600" b="1" dirty="0">
                <a:solidFill>
                  <a:srgbClr val="1A1A1A"/>
                </a:solidFill>
                <a:effectLst/>
              </a:rPr>
              <a:t>Demo 2</a:t>
            </a:r>
            <a:endParaRPr lang="en-GB" sz="3600" dirty="0"/>
          </a:p>
        </p:txBody>
      </p:sp>
      <p:pic>
        <p:nvPicPr>
          <p:cNvPr id="4" name="線上媒體 3" title="CASA0019 Demo">
            <a:hlinkClick r:id="" action="ppaction://media"/>
            <a:extLst>
              <a:ext uri="{FF2B5EF4-FFF2-40B4-BE49-F238E27FC236}">
                <a16:creationId xmlns:a16="http://schemas.microsoft.com/office/drawing/2014/main" id="{272E26CF-2687-48D1-A61B-7B1D80DB95CF}"/>
              </a:ext>
            </a:extLst>
          </p:cNvPr>
          <p:cNvPicPr>
            <a:picLocks noRot="1" noChangeAspect="1"/>
          </p:cNvPicPr>
          <p:nvPr>
            <a:videoFile r:link="rId1"/>
          </p:nvPr>
        </p:nvPicPr>
        <p:blipFill>
          <a:blip r:embed="rId4"/>
          <a:stretch>
            <a:fillRect/>
          </a:stretch>
        </p:blipFill>
        <p:spPr>
          <a:xfrm>
            <a:off x="1817769" y="1380562"/>
            <a:ext cx="8556462" cy="4834401"/>
          </a:xfrm>
          <a:prstGeom prst="rect">
            <a:avLst/>
          </a:prstGeom>
        </p:spPr>
      </p:pic>
    </p:spTree>
    <p:extLst>
      <p:ext uri="{BB962C8B-B14F-4D97-AF65-F5344CB8AC3E}">
        <p14:creationId xmlns:p14="http://schemas.microsoft.com/office/powerpoint/2010/main" val="367289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4" y="9290"/>
            <a:ext cx="10515600" cy="1325563"/>
          </a:xfrm>
        </p:spPr>
        <p:txBody>
          <a:bodyPr>
            <a:normAutofit/>
          </a:bodyPr>
          <a:lstStyle/>
          <a:p>
            <a:r>
              <a:rPr lang="en-US" sz="4500" b="1" dirty="0">
                <a:solidFill>
                  <a:schemeClr val="bg1"/>
                </a:solidFill>
              </a:rPr>
              <a:t>Digital Place: Installation package</a:t>
            </a:r>
            <a:endParaRPr lang="en-GB" sz="4500" b="1" dirty="0">
              <a:solidFill>
                <a:schemeClr val="bg1"/>
              </a:solidFill>
            </a:endParaRPr>
          </a:p>
        </p:txBody>
      </p:sp>
      <p:sp>
        <p:nvSpPr>
          <p:cNvPr id="9" name="文字方塊 8">
            <a:extLst>
              <a:ext uri="{FF2B5EF4-FFF2-40B4-BE49-F238E27FC236}">
                <a16:creationId xmlns:a16="http://schemas.microsoft.com/office/drawing/2014/main" id="{F191C95F-6378-43E9-8651-944932463686}"/>
              </a:ext>
            </a:extLst>
          </p:cNvPr>
          <p:cNvSpPr txBox="1"/>
          <p:nvPr/>
        </p:nvSpPr>
        <p:spPr>
          <a:xfrm>
            <a:off x="0" y="5297631"/>
            <a:ext cx="12192000" cy="646331"/>
          </a:xfrm>
          <a:prstGeom prst="rect">
            <a:avLst/>
          </a:prstGeom>
          <a:noFill/>
        </p:spPr>
        <p:txBody>
          <a:bodyPr wrap="square">
            <a:spAutoFit/>
          </a:bodyPr>
          <a:lstStyle/>
          <a:p>
            <a:pPr algn="ctr"/>
            <a:r>
              <a:rPr lang="en-GB" sz="3600" b="1" dirty="0">
                <a:solidFill>
                  <a:srgbClr val="1A1A1A"/>
                </a:solidFill>
                <a:effectLst/>
              </a:rPr>
              <a:t>Android                                        iOS</a:t>
            </a:r>
            <a:endParaRPr lang="en-GB" sz="3600" dirty="0"/>
          </a:p>
        </p:txBody>
      </p:sp>
      <p:pic>
        <p:nvPicPr>
          <p:cNvPr id="5" name="圖片 4">
            <a:extLst>
              <a:ext uri="{FF2B5EF4-FFF2-40B4-BE49-F238E27FC236}">
                <a16:creationId xmlns:a16="http://schemas.microsoft.com/office/drawing/2014/main" id="{0AD0FF91-254B-491B-AF2A-C0EB356C2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7802" y="1911926"/>
            <a:ext cx="3372977" cy="3385705"/>
          </a:xfrm>
          <a:prstGeom prst="rect">
            <a:avLst/>
          </a:prstGeom>
        </p:spPr>
      </p:pic>
      <p:pic>
        <p:nvPicPr>
          <p:cNvPr id="11" name="圖片 10">
            <a:extLst>
              <a:ext uri="{FF2B5EF4-FFF2-40B4-BE49-F238E27FC236}">
                <a16:creationId xmlns:a16="http://schemas.microsoft.com/office/drawing/2014/main" id="{1B6F876A-3758-4534-9A51-30DB16214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691" y="1878943"/>
            <a:ext cx="3372977" cy="3372977"/>
          </a:xfrm>
          <a:prstGeom prst="rect">
            <a:avLst/>
          </a:prstGeom>
        </p:spPr>
      </p:pic>
    </p:spTree>
    <p:extLst>
      <p:ext uri="{BB962C8B-B14F-4D97-AF65-F5344CB8AC3E}">
        <p14:creationId xmlns:p14="http://schemas.microsoft.com/office/powerpoint/2010/main" val="15009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296CDAAB-D2B0-4A89-B302-4194DFFFD722}"/>
              </a:ext>
            </a:extLst>
          </p:cNvPr>
          <p:cNvSpPr/>
          <p:nvPr/>
        </p:nvSpPr>
        <p:spPr>
          <a:xfrm>
            <a:off x="2915920" y="3975192"/>
            <a:ext cx="8209280" cy="2745023"/>
          </a:xfrm>
          <a:prstGeom prst="rect">
            <a:avLst/>
          </a:prstGeom>
          <a:noFill/>
          <a:ln w="28575">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圖片 22" descr="一張含有 文字, 個人, 室外 的圖片&#10;&#10;自動產生的描述">
            <a:extLst>
              <a:ext uri="{FF2B5EF4-FFF2-40B4-BE49-F238E27FC236}">
                <a16:creationId xmlns:a16="http://schemas.microsoft.com/office/drawing/2014/main" id="{85BE216A-B969-4137-B45A-F43AC7030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1978" y="2901751"/>
            <a:ext cx="2757526" cy="3934167"/>
          </a:xfrm>
          <a:prstGeom prst="rect">
            <a:avLst/>
          </a:prstGeom>
        </p:spPr>
      </p:pic>
      <p:pic>
        <p:nvPicPr>
          <p:cNvPr id="21" name="圖片 20" descr="一張含有 文字 的圖片&#10;&#10;自動產生的描述">
            <a:extLst>
              <a:ext uri="{FF2B5EF4-FFF2-40B4-BE49-F238E27FC236}">
                <a16:creationId xmlns:a16="http://schemas.microsoft.com/office/drawing/2014/main" id="{DE738F47-C5A6-4F12-B438-0950F98A1AB4}"/>
              </a:ext>
            </a:extLst>
          </p:cNvPr>
          <p:cNvPicPr>
            <a:picLocks noChangeAspect="1"/>
          </p:cNvPicPr>
          <p:nvPr/>
        </p:nvPicPr>
        <p:blipFill rotWithShape="1">
          <a:blip r:embed="rId3">
            <a:extLst>
              <a:ext uri="{28A0092B-C50C-407E-A947-70E740481C1C}">
                <a14:useLocalDpi xmlns:a14="http://schemas.microsoft.com/office/drawing/2010/main" val="0"/>
              </a:ext>
            </a:extLst>
          </a:blip>
          <a:srcRect r="9780"/>
          <a:stretch/>
        </p:blipFill>
        <p:spPr>
          <a:xfrm>
            <a:off x="17049" y="1361747"/>
            <a:ext cx="2762009" cy="3857457"/>
          </a:xfrm>
          <a:prstGeom prst="rect">
            <a:avLst/>
          </a:prstGeom>
        </p:spPr>
      </p:pic>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4" y="9290"/>
            <a:ext cx="10515600" cy="1325563"/>
          </a:xfrm>
        </p:spPr>
        <p:txBody>
          <a:bodyPr>
            <a:normAutofit/>
          </a:bodyPr>
          <a:lstStyle/>
          <a:p>
            <a:r>
              <a:rPr lang="en-US" sz="4500" b="1" dirty="0">
                <a:solidFill>
                  <a:schemeClr val="bg1"/>
                </a:solidFill>
              </a:rPr>
              <a:t>Needs</a:t>
            </a:r>
            <a:endParaRPr lang="en-GB" sz="4500" b="1" dirty="0">
              <a:solidFill>
                <a:schemeClr val="bg1"/>
              </a:solidFill>
            </a:endParaRPr>
          </a:p>
        </p:txBody>
      </p:sp>
      <p:sp>
        <p:nvSpPr>
          <p:cNvPr id="14" name="內容版面配置區 10">
            <a:extLst>
              <a:ext uri="{FF2B5EF4-FFF2-40B4-BE49-F238E27FC236}">
                <a16:creationId xmlns:a16="http://schemas.microsoft.com/office/drawing/2014/main" id="{E3D50473-8E18-4C95-A8F4-0613132CDEA4}"/>
              </a:ext>
            </a:extLst>
          </p:cNvPr>
          <p:cNvSpPr txBox="1">
            <a:spLocks/>
          </p:cNvSpPr>
          <p:nvPr/>
        </p:nvSpPr>
        <p:spPr>
          <a:xfrm>
            <a:off x="2658035" y="1334853"/>
            <a:ext cx="6871447" cy="2667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GB" sz="2400" b="1" dirty="0">
                <a:solidFill>
                  <a:srgbClr val="4E837D"/>
                </a:solidFill>
              </a:rPr>
              <a:t>Needs</a:t>
            </a:r>
            <a:r>
              <a:rPr lang="en-GB" sz="2400" dirty="0">
                <a:solidFill>
                  <a:srgbClr val="1A1A1A"/>
                </a:solidFill>
              </a:rPr>
              <a:t>: 1/ I wish there was a software that could </a:t>
            </a:r>
            <a:r>
              <a:rPr lang="en-GB" sz="2400" b="1" dirty="0">
                <a:solidFill>
                  <a:srgbClr val="1A1A1A"/>
                </a:solidFill>
              </a:rPr>
              <a:t>react to the air quality in London in real time.</a:t>
            </a:r>
            <a:endParaRPr lang="en-GB" sz="2400" dirty="0"/>
          </a:p>
          <a:p>
            <a:pPr marL="0" indent="0">
              <a:lnSpc>
                <a:spcPct val="100000"/>
              </a:lnSpc>
              <a:buFont typeface="Arial" panose="020B0604020202020204" pitchFamily="34" charset="0"/>
              <a:buNone/>
            </a:pPr>
            <a:r>
              <a:rPr lang="en-GB" sz="2400" dirty="0">
                <a:solidFill>
                  <a:srgbClr val="1A1A1A"/>
                </a:solidFill>
              </a:rPr>
              <a:t>	2/ I wish it was something</a:t>
            </a:r>
            <a:r>
              <a:rPr lang="en-GB" sz="2400" b="1" dirty="0">
                <a:solidFill>
                  <a:srgbClr val="1A1A1A"/>
                </a:solidFill>
              </a:rPr>
              <a:t> intuitive</a:t>
            </a:r>
            <a:r>
              <a:rPr lang="en-GB" sz="2400" dirty="0">
                <a:solidFill>
                  <a:srgbClr val="1A1A1A"/>
                </a:solidFill>
              </a:rPr>
              <a:t>, too many complicated numbers make me can't focus on.</a:t>
            </a:r>
            <a:endParaRPr lang="en-GB" sz="2400" dirty="0"/>
          </a:p>
          <a:p>
            <a:pPr marL="0" indent="0">
              <a:lnSpc>
                <a:spcPct val="100000"/>
              </a:lnSpc>
              <a:buFont typeface="Arial" panose="020B0604020202020204" pitchFamily="34" charset="0"/>
              <a:buNone/>
            </a:pPr>
            <a:r>
              <a:rPr lang="en-GB" sz="2400" dirty="0">
                <a:solidFill>
                  <a:srgbClr val="1A1A1A"/>
                </a:solidFill>
              </a:rPr>
              <a:t>	3/ I want it to be something with </a:t>
            </a:r>
            <a:r>
              <a:rPr lang="en-GB" sz="2400" b="1" dirty="0">
                <a:solidFill>
                  <a:srgbClr val="1A1A1A"/>
                </a:solidFill>
              </a:rPr>
              <a:t>a sense of design.</a:t>
            </a:r>
            <a:endParaRPr lang="en-GB" sz="2400" dirty="0"/>
          </a:p>
          <a:p>
            <a:endParaRPr lang="en-GB" dirty="0"/>
          </a:p>
        </p:txBody>
      </p:sp>
      <p:sp>
        <p:nvSpPr>
          <p:cNvPr id="15" name="內容版面配置區 10">
            <a:extLst>
              <a:ext uri="{FF2B5EF4-FFF2-40B4-BE49-F238E27FC236}">
                <a16:creationId xmlns:a16="http://schemas.microsoft.com/office/drawing/2014/main" id="{9ED30965-6BE3-4906-8D58-F484BB6CE308}"/>
              </a:ext>
            </a:extLst>
          </p:cNvPr>
          <p:cNvSpPr>
            <a:spLocks noGrp="1"/>
          </p:cNvSpPr>
          <p:nvPr>
            <p:ph idx="1"/>
          </p:nvPr>
        </p:nvSpPr>
        <p:spPr>
          <a:xfrm>
            <a:off x="2998694" y="4029029"/>
            <a:ext cx="6414248" cy="2667281"/>
          </a:xfrm>
        </p:spPr>
        <p:txBody>
          <a:bodyPr/>
          <a:lstStyle/>
          <a:p>
            <a:pPr marL="0" indent="0">
              <a:lnSpc>
                <a:spcPct val="100000"/>
              </a:lnSpc>
              <a:buNone/>
            </a:pPr>
            <a:r>
              <a:rPr lang="en-GB" sz="2400" b="1" dirty="0">
                <a:solidFill>
                  <a:srgbClr val="4E837D"/>
                </a:solidFill>
                <a:effectLst/>
              </a:rPr>
              <a:t>Needs</a:t>
            </a:r>
            <a:r>
              <a:rPr lang="en-GB" sz="2400" dirty="0">
                <a:solidFill>
                  <a:srgbClr val="1A1A1A"/>
                </a:solidFill>
                <a:effectLst/>
              </a:rPr>
              <a:t>: 1/ I would like to have a software that can reflect the real-time data of London air quality, t</a:t>
            </a:r>
            <a:r>
              <a:rPr lang="en-GB" sz="2400" b="1" dirty="0">
                <a:solidFill>
                  <a:srgbClr val="1A1A1A"/>
                </a:solidFill>
                <a:effectLst/>
              </a:rPr>
              <a:t>he source of the data must be real.</a:t>
            </a:r>
            <a:endParaRPr lang="en-GB" sz="2400" dirty="0"/>
          </a:p>
          <a:p>
            <a:pPr marL="0" indent="0">
              <a:lnSpc>
                <a:spcPct val="100000"/>
              </a:lnSpc>
              <a:buNone/>
            </a:pPr>
            <a:r>
              <a:rPr lang="en-GB" sz="2400" dirty="0">
                <a:solidFill>
                  <a:srgbClr val="1A1A1A"/>
                </a:solidFill>
                <a:effectLst/>
              </a:rPr>
              <a:t>2/ I often don't know where some places are, it may be more convenient for me to know its approximate location if </a:t>
            </a:r>
            <a:r>
              <a:rPr lang="en-GB" sz="2400" b="1" dirty="0">
                <a:solidFill>
                  <a:srgbClr val="1A1A1A"/>
                </a:solidFill>
                <a:effectLst/>
              </a:rPr>
              <a:t>there is a model.</a:t>
            </a:r>
            <a:endParaRPr lang="en-GB" sz="2400" dirty="0"/>
          </a:p>
          <a:p>
            <a:endParaRPr lang="en-GB" dirty="0"/>
          </a:p>
        </p:txBody>
      </p:sp>
      <p:sp>
        <p:nvSpPr>
          <p:cNvPr id="17" name="文字方塊 16">
            <a:extLst>
              <a:ext uri="{FF2B5EF4-FFF2-40B4-BE49-F238E27FC236}">
                <a16:creationId xmlns:a16="http://schemas.microsoft.com/office/drawing/2014/main" id="{378899E1-7E26-4944-A8F7-3A7B89E9C8BE}"/>
              </a:ext>
            </a:extLst>
          </p:cNvPr>
          <p:cNvSpPr txBox="1"/>
          <p:nvPr/>
        </p:nvSpPr>
        <p:spPr>
          <a:xfrm>
            <a:off x="-72688" y="3786980"/>
            <a:ext cx="2673421" cy="646331"/>
          </a:xfrm>
          <a:prstGeom prst="rect">
            <a:avLst/>
          </a:prstGeom>
          <a:noFill/>
        </p:spPr>
        <p:txBody>
          <a:bodyPr wrap="square">
            <a:spAutoFit/>
          </a:bodyPr>
          <a:lstStyle/>
          <a:p>
            <a:r>
              <a:rPr lang="en-GB" b="1" dirty="0">
                <a:solidFill>
                  <a:srgbClr val="FFFFFF"/>
                </a:solidFill>
                <a:effectLst/>
              </a:rPr>
              <a:t>I'm Anna,</a:t>
            </a:r>
            <a:endParaRPr lang="en-GB" dirty="0"/>
          </a:p>
          <a:p>
            <a:r>
              <a:rPr lang="en-GB" b="1" dirty="0">
                <a:solidFill>
                  <a:srgbClr val="FFFFFF"/>
                </a:solidFill>
                <a:effectLst/>
              </a:rPr>
              <a:t>a designer in London.</a:t>
            </a:r>
            <a:endParaRPr lang="en-GB" dirty="0"/>
          </a:p>
        </p:txBody>
      </p:sp>
      <p:sp>
        <p:nvSpPr>
          <p:cNvPr id="26" name="文字方塊 25">
            <a:extLst>
              <a:ext uri="{FF2B5EF4-FFF2-40B4-BE49-F238E27FC236}">
                <a16:creationId xmlns:a16="http://schemas.microsoft.com/office/drawing/2014/main" id="{A23582CD-D7F3-492F-B675-94CB511D5163}"/>
              </a:ext>
            </a:extLst>
          </p:cNvPr>
          <p:cNvSpPr txBox="1"/>
          <p:nvPr/>
        </p:nvSpPr>
        <p:spPr>
          <a:xfrm>
            <a:off x="9461724" y="4110145"/>
            <a:ext cx="3492500" cy="646331"/>
          </a:xfrm>
          <a:prstGeom prst="rect">
            <a:avLst/>
          </a:prstGeom>
          <a:noFill/>
        </p:spPr>
        <p:txBody>
          <a:bodyPr wrap="square">
            <a:spAutoFit/>
          </a:bodyPr>
          <a:lstStyle/>
          <a:p>
            <a:r>
              <a:rPr lang="en-GB" b="1" dirty="0">
                <a:solidFill>
                  <a:srgbClr val="FFFFFF"/>
                </a:solidFill>
                <a:effectLst/>
              </a:rPr>
              <a:t>I'm Joe, </a:t>
            </a:r>
            <a:endParaRPr lang="en-GB" dirty="0"/>
          </a:p>
          <a:p>
            <a:r>
              <a:rPr lang="en-GB" b="1" dirty="0">
                <a:solidFill>
                  <a:srgbClr val="FFFFFF"/>
                </a:solidFill>
                <a:effectLst/>
              </a:rPr>
              <a:t>a newcomer in London</a:t>
            </a:r>
            <a:endParaRPr lang="en-GB" dirty="0"/>
          </a:p>
        </p:txBody>
      </p:sp>
    </p:spTree>
    <p:extLst>
      <p:ext uri="{BB962C8B-B14F-4D97-AF65-F5344CB8AC3E}">
        <p14:creationId xmlns:p14="http://schemas.microsoft.com/office/powerpoint/2010/main" val="2765591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內容版面配置區 2">
            <a:extLst>
              <a:ext uri="{FF2B5EF4-FFF2-40B4-BE49-F238E27FC236}">
                <a16:creationId xmlns:a16="http://schemas.microsoft.com/office/drawing/2014/main" id="{8863891D-38F2-4DD4-AEC1-0BA18E72A2E6}"/>
              </a:ext>
            </a:extLst>
          </p:cNvPr>
          <p:cNvSpPr>
            <a:spLocks noGrp="1"/>
          </p:cNvSpPr>
          <p:nvPr>
            <p:ph idx="1"/>
          </p:nvPr>
        </p:nvSpPr>
        <p:spPr>
          <a:xfrm>
            <a:off x="4598446" y="2184400"/>
            <a:ext cx="6100482" cy="494834"/>
          </a:xfrm>
        </p:spPr>
        <p:txBody>
          <a:bodyPr>
            <a:normAutofit/>
          </a:bodyPr>
          <a:lstStyle/>
          <a:p>
            <a:pPr marL="0" indent="0">
              <a:buNone/>
            </a:pPr>
            <a:r>
              <a:rPr lang="en-US" b="1" dirty="0"/>
              <a:t>AR</a:t>
            </a:r>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4" y="9290"/>
            <a:ext cx="10515600" cy="1325563"/>
          </a:xfrm>
        </p:spPr>
        <p:txBody>
          <a:bodyPr>
            <a:normAutofit/>
          </a:bodyPr>
          <a:lstStyle/>
          <a:p>
            <a:r>
              <a:rPr lang="en-US" sz="4500" b="1" dirty="0">
                <a:solidFill>
                  <a:schemeClr val="bg1"/>
                </a:solidFill>
              </a:rPr>
              <a:t> Function Design</a:t>
            </a:r>
            <a:endParaRPr lang="en-GB" sz="4500" b="1" dirty="0">
              <a:solidFill>
                <a:schemeClr val="bg1"/>
              </a:solidFill>
            </a:endParaRPr>
          </a:p>
        </p:txBody>
      </p:sp>
      <p:sp>
        <p:nvSpPr>
          <p:cNvPr id="8" name="內容版面配置區 2">
            <a:extLst>
              <a:ext uri="{FF2B5EF4-FFF2-40B4-BE49-F238E27FC236}">
                <a16:creationId xmlns:a16="http://schemas.microsoft.com/office/drawing/2014/main" id="{21510DC1-303D-40D5-B465-213058A68B6C}"/>
              </a:ext>
            </a:extLst>
          </p:cNvPr>
          <p:cNvSpPr txBox="1">
            <a:spLocks/>
          </p:cNvSpPr>
          <p:nvPr/>
        </p:nvSpPr>
        <p:spPr>
          <a:xfrm>
            <a:off x="4619513" y="2573646"/>
            <a:ext cx="5997387" cy="494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GB" sz="2600" dirty="0"/>
              <a:t>The whole scene is an AR scene.</a:t>
            </a:r>
          </a:p>
          <a:p>
            <a:pPr marL="0" indent="0">
              <a:lnSpc>
                <a:spcPct val="100000"/>
              </a:lnSpc>
              <a:buFont typeface="Arial" panose="020B0604020202020204" pitchFamily="34" charset="0"/>
              <a:buNone/>
            </a:pPr>
            <a:endParaRPr lang="en-GB" sz="2600" dirty="0"/>
          </a:p>
        </p:txBody>
      </p:sp>
      <p:pic>
        <p:nvPicPr>
          <p:cNvPr id="9" name="圖片 8" descr="一張含有 文字, 地面 的圖片&#10;&#10;自動產生的描述">
            <a:extLst>
              <a:ext uri="{FF2B5EF4-FFF2-40B4-BE49-F238E27FC236}">
                <a16:creationId xmlns:a16="http://schemas.microsoft.com/office/drawing/2014/main" id="{9CF7E455-3F8B-466A-BA84-1C5C38860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965" y="1596865"/>
            <a:ext cx="3644153" cy="4946893"/>
          </a:xfrm>
          <a:prstGeom prst="rect">
            <a:avLst/>
          </a:prstGeom>
        </p:spPr>
      </p:pic>
      <p:sp>
        <p:nvSpPr>
          <p:cNvPr id="12" name="內容版面配置區 2">
            <a:extLst>
              <a:ext uri="{FF2B5EF4-FFF2-40B4-BE49-F238E27FC236}">
                <a16:creationId xmlns:a16="http://schemas.microsoft.com/office/drawing/2014/main" id="{492EB827-EBD6-4184-A83C-9A8DCFDD6D99}"/>
              </a:ext>
            </a:extLst>
          </p:cNvPr>
          <p:cNvSpPr txBox="1">
            <a:spLocks/>
          </p:cNvSpPr>
          <p:nvPr/>
        </p:nvSpPr>
        <p:spPr>
          <a:xfrm>
            <a:off x="4680474" y="3383480"/>
            <a:ext cx="6100482" cy="494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Interact</a:t>
            </a:r>
          </a:p>
        </p:txBody>
      </p:sp>
      <p:sp>
        <p:nvSpPr>
          <p:cNvPr id="13" name="內容版面配置區 2">
            <a:extLst>
              <a:ext uri="{FF2B5EF4-FFF2-40B4-BE49-F238E27FC236}">
                <a16:creationId xmlns:a16="http://schemas.microsoft.com/office/drawing/2014/main" id="{995BD928-7AB4-43C4-BCA2-2C5EC179F8A5}"/>
              </a:ext>
            </a:extLst>
          </p:cNvPr>
          <p:cNvSpPr txBox="1">
            <a:spLocks/>
          </p:cNvSpPr>
          <p:nvPr/>
        </p:nvSpPr>
        <p:spPr>
          <a:xfrm>
            <a:off x="4701541" y="3772726"/>
            <a:ext cx="7124699" cy="17339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GB" sz="2600" dirty="0" err="1"/>
              <a:t>LondonAQ</a:t>
            </a:r>
            <a:r>
              <a:rPr lang="en-GB" sz="2600" dirty="0"/>
              <a:t> also provides an opportunity to display the data for various areas by choosing the location on its App, giving more user engagement and evoking people's curiosity.</a:t>
            </a:r>
          </a:p>
        </p:txBody>
      </p:sp>
    </p:spTree>
    <p:extLst>
      <p:ext uri="{BB962C8B-B14F-4D97-AF65-F5344CB8AC3E}">
        <p14:creationId xmlns:p14="http://schemas.microsoft.com/office/powerpoint/2010/main" val="1574873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3596208-D358-44EE-9430-3D316BE37157}"/>
              </a:ext>
            </a:extLst>
          </p:cNvPr>
          <p:cNvPicPr>
            <a:picLocks noChangeAspect="1"/>
          </p:cNvPicPr>
          <p:nvPr/>
        </p:nvPicPr>
        <p:blipFill rotWithShape="1">
          <a:blip r:embed="rId2"/>
          <a:srcRect l="8915" t="31779" r="65081" b="16138"/>
          <a:stretch/>
        </p:blipFill>
        <p:spPr>
          <a:xfrm>
            <a:off x="1117600" y="2214880"/>
            <a:ext cx="3180080" cy="3630106"/>
          </a:xfrm>
          <a:prstGeom prst="rect">
            <a:avLst/>
          </a:prstGeom>
        </p:spPr>
      </p:pic>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內容版面配置區 2">
            <a:extLst>
              <a:ext uri="{FF2B5EF4-FFF2-40B4-BE49-F238E27FC236}">
                <a16:creationId xmlns:a16="http://schemas.microsoft.com/office/drawing/2014/main" id="{8863891D-38F2-4DD4-AEC1-0BA18E72A2E6}"/>
              </a:ext>
            </a:extLst>
          </p:cNvPr>
          <p:cNvSpPr>
            <a:spLocks noGrp="1"/>
          </p:cNvSpPr>
          <p:nvPr>
            <p:ph idx="1"/>
          </p:nvPr>
        </p:nvSpPr>
        <p:spPr>
          <a:xfrm>
            <a:off x="5492526" y="1588893"/>
            <a:ext cx="6100482" cy="494834"/>
          </a:xfrm>
        </p:spPr>
        <p:txBody>
          <a:bodyPr>
            <a:normAutofit/>
          </a:bodyPr>
          <a:lstStyle/>
          <a:p>
            <a:pPr marL="0" indent="0">
              <a:buNone/>
            </a:pPr>
            <a:r>
              <a:rPr lang="en-US" b="1" dirty="0"/>
              <a:t>real-time data</a:t>
            </a:r>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4" y="9290"/>
            <a:ext cx="10515600" cy="1325563"/>
          </a:xfrm>
        </p:spPr>
        <p:txBody>
          <a:bodyPr>
            <a:normAutofit/>
          </a:bodyPr>
          <a:lstStyle/>
          <a:p>
            <a:r>
              <a:rPr lang="en-US" sz="4500" b="1" dirty="0">
                <a:solidFill>
                  <a:schemeClr val="bg1"/>
                </a:solidFill>
              </a:rPr>
              <a:t> Function Design</a:t>
            </a:r>
            <a:endParaRPr lang="en-GB" sz="4500" b="1" dirty="0">
              <a:solidFill>
                <a:schemeClr val="bg1"/>
              </a:solidFill>
            </a:endParaRPr>
          </a:p>
        </p:txBody>
      </p:sp>
      <p:sp>
        <p:nvSpPr>
          <p:cNvPr id="8" name="內容版面配置區 2">
            <a:extLst>
              <a:ext uri="{FF2B5EF4-FFF2-40B4-BE49-F238E27FC236}">
                <a16:creationId xmlns:a16="http://schemas.microsoft.com/office/drawing/2014/main" id="{21510DC1-303D-40D5-B465-213058A68B6C}"/>
              </a:ext>
            </a:extLst>
          </p:cNvPr>
          <p:cNvSpPr txBox="1">
            <a:spLocks/>
          </p:cNvSpPr>
          <p:nvPr/>
        </p:nvSpPr>
        <p:spPr>
          <a:xfrm>
            <a:off x="5492526" y="1948270"/>
            <a:ext cx="6557234" cy="21970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GB" sz="2600" dirty="0"/>
              <a:t>The data is collected from the </a:t>
            </a:r>
            <a:r>
              <a:rPr lang="en-GB" sz="2600" dirty="0" err="1"/>
              <a:t>OpenWeather</a:t>
            </a:r>
            <a:r>
              <a:rPr lang="en-GB" sz="2600" dirty="0"/>
              <a:t> API every 10 minutes. Users can see the pointers are sync in physical gauge and the virtual one, allowing users to check the readings wherever and whenever they want.</a:t>
            </a:r>
          </a:p>
        </p:txBody>
      </p:sp>
      <p:sp>
        <p:nvSpPr>
          <p:cNvPr id="12" name="內容版面配置區 2">
            <a:extLst>
              <a:ext uri="{FF2B5EF4-FFF2-40B4-BE49-F238E27FC236}">
                <a16:creationId xmlns:a16="http://schemas.microsoft.com/office/drawing/2014/main" id="{492EB827-EBD6-4184-A83C-9A8DCFDD6D99}"/>
              </a:ext>
            </a:extLst>
          </p:cNvPr>
          <p:cNvSpPr txBox="1">
            <a:spLocks/>
          </p:cNvSpPr>
          <p:nvPr/>
        </p:nvSpPr>
        <p:spPr>
          <a:xfrm>
            <a:off x="5472206" y="4353560"/>
            <a:ext cx="6100482" cy="494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real data</a:t>
            </a:r>
          </a:p>
        </p:txBody>
      </p:sp>
      <p:sp>
        <p:nvSpPr>
          <p:cNvPr id="13" name="內容版面配置區 2">
            <a:extLst>
              <a:ext uri="{FF2B5EF4-FFF2-40B4-BE49-F238E27FC236}">
                <a16:creationId xmlns:a16="http://schemas.microsoft.com/office/drawing/2014/main" id="{995BD928-7AB4-43C4-BCA2-2C5EC179F8A5}"/>
              </a:ext>
            </a:extLst>
          </p:cNvPr>
          <p:cNvSpPr txBox="1">
            <a:spLocks/>
          </p:cNvSpPr>
          <p:nvPr/>
        </p:nvSpPr>
        <p:spPr>
          <a:xfrm>
            <a:off x="5492526" y="4712985"/>
            <a:ext cx="6333714" cy="1132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GB" sz="2600" dirty="0"/>
              <a:t>Data from open weather, which provides real/accurate air quality data.</a:t>
            </a:r>
          </a:p>
        </p:txBody>
      </p:sp>
    </p:spTree>
    <p:extLst>
      <p:ext uri="{BB962C8B-B14F-4D97-AF65-F5344CB8AC3E}">
        <p14:creationId xmlns:p14="http://schemas.microsoft.com/office/powerpoint/2010/main" val="2871979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22658568-6B73-4BDB-A9F4-1078A5492839}"/>
              </a:ext>
            </a:extLst>
          </p:cNvPr>
          <p:cNvPicPr>
            <a:picLocks noChangeAspect="1"/>
          </p:cNvPicPr>
          <p:nvPr/>
        </p:nvPicPr>
        <p:blipFill rotWithShape="1">
          <a:blip r:embed="rId2"/>
          <a:srcRect l="52114" t="27328" r="3864" b="35717"/>
          <a:stretch/>
        </p:blipFill>
        <p:spPr>
          <a:xfrm>
            <a:off x="6291877" y="1864834"/>
            <a:ext cx="5314877" cy="2534446"/>
          </a:xfrm>
          <a:prstGeom prst="rect">
            <a:avLst/>
          </a:prstGeom>
        </p:spPr>
      </p:pic>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內容版面配置區 2">
            <a:extLst>
              <a:ext uri="{FF2B5EF4-FFF2-40B4-BE49-F238E27FC236}">
                <a16:creationId xmlns:a16="http://schemas.microsoft.com/office/drawing/2014/main" id="{8863891D-38F2-4DD4-AEC1-0BA18E72A2E6}"/>
              </a:ext>
            </a:extLst>
          </p:cNvPr>
          <p:cNvSpPr>
            <a:spLocks noGrp="1"/>
          </p:cNvSpPr>
          <p:nvPr>
            <p:ph idx="1"/>
          </p:nvPr>
        </p:nvSpPr>
        <p:spPr>
          <a:xfrm>
            <a:off x="585246" y="2471676"/>
            <a:ext cx="6100482" cy="494834"/>
          </a:xfrm>
        </p:spPr>
        <p:txBody>
          <a:bodyPr>
            <a:normAutofit/>
          </a:bodyPr>
          <a:lstStyle/>
          <a:p>
            <a:pPr marL="0" indent="0">
              <a:buNone/>
            </a:pPr>
            <a:r>
              <a:rPr lang="en-US" sz="2000" b="1" dirty="0"/>
              <a:t>Why do we choose?</a:t>
            </a:r>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4" y="9290"/>
            <a:ext cx="10515600" cy="1325563"/>
          </a:xfrm>
        </p:spPr>
        <p:txBody>
          <a:bodyPr>
            <a:normAutofit/>
          </a:bodyPr>
          <a:lstStyle/>
          <a:p>
            <a:r>
              <a:rPr lang="en-US" sz="4500" b="1" dirty="0">
                <a:solidFill>
                  <a:schemeClr val="bg1"/>
                </a:solidFill>
              </a:rPr>
              <a:t>Data Source—</a:t>
            </a:r>
            <a:r>
              <a:rPr lang="en-US" sz="4500" b="1" dirty="0" err="1">
                <a:solidFill>
                  <a:schemeClr val="bg1"/>
                </a:solidFill>
              </a:rPr>
              <a:t>OpenWeather</a:t>
            </a:r>
            <a:endParaRPr lang="en-GB" sz="4500" b="1" dirty="0">
              <a:solidFill>
                <a:schemeClr val="bg1"/>
              </a:solidFill>
            </a:endParaRPr>
          </a:p>
        </p:txBody>
      </p:sp>
      <p:sp>
        <p:nvSpPr>
          <p:cNvPr id="8" name="內容版面配置區 2">
            <a:extLst>
              <a:ext uri="{FF2B5EF4-FFF2-40B4-BE49-F238E27FC236}">
                <a16:creationId xmlns:a16="http://schemas.microsoft.com/office/drawing/2014/main" id="{21510DC1-303D-40D5-B465-213058A68B6C}"/>
              </a:ext>
            </a:extLst>
          </p:cNvPr>
          <p:cNvSpPr txBox="1">
            <a:spLocks/>
          </p:cNvSpPr>
          <p:nvPr/>
        </p:nvSpPr>
        <p:spPr>
          <a:xfrm>
            <a:off x="438374" y="2826737"/>
            <a:ext cx="5134834" cy="1380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sz="1800" dirty="0"/>
              <a:t>Current state with every 10 min update</a:t>
            </a:r>
          </a:p>
          <a:p>
            <a:pPr>
              <a:lnSpc>
                <a:spcPct val="100000"/>
              </a:lnSpc>
            </a:pPr>
            <a:r>
              <a:rPr lang="en-GB" sz="1800" dirty="0"/>
              <a:t>Provide all weather alerts from the entire world</a:t>
            </a:r>
          </a:p>
          <a:p>
            <a:pPr>
              <a:lnSpc>
                <a:spcPct val="100000"/>
              </a:lnSpc>
            </a:pPr>
            <a:r>
              <a:rPr lang="en-GB" sz="1800" dirty="0"/>
              <a:t>High accuracy between 90% and 100% with inaccuracy about 1%</a:t>
            </a:r>
          </a:p>
        </p:txBody>
      </p:sp>
      <p:sp>
        <p:nvSpPr>
          <p:cNvPr id="13" name="內容版面配置區 2">
            <a:extLst>
              <a:ext uri="{FF2B5EF4-FFF2-40B4-BE49-F238E27FC236}">
                <a16:creationId xmlns:a16="http://schemas.microsoft.com/office/drawing/2014/main" id="{995BD928-7AB4-43C4-BCA2-2C5EC179F8A5}"/>
              </a:ext>
            </a:extLst>
          </p:cNvPr>
          <p:cNvSpPr txBox="1">
            <a:spLocks/>
          </p:cNvSpPr>
          <p:nvPr/>
        </p:nvSpPr>
        <p:spPr>
          <a:xfrm>
            <a:off x="578672" y="4490976"/>
            <a:ext cx="5781488" cy="13273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GB" sz="2000" dirty="0"/>
              <a:t>An Air Quality Index (AQI) is used by government agencies to communicate to the public how pollute the air currently is or how polluted it is forecast to become. Public health risks increase as the AQI rises.</a:t>
            </a:r>
            <a:endParaRPr lang="en-GB" sz="3200" dirty="0"/>
          </a:p>
        </p:txBody>
      </p:sp>
      <p:sp>
        <p:nvSpPr>
          <p:cNvPr id="14" name="內容版面配置區 2">
            <a:extLst>
              <a:ext uri="{FF2B5EF4-FFF2-40B4-BE49-F238E27FC236}">
                <a16:creationId xmlns:a16="http://schemas.microsoft.com/office/drawing/2014/main" id="{F953850E-110E-4AD9-B986-16AAE6EE53F6}"/>
              </a:ext>
            </a:extLst>
          </p:cNvPr>
          <p:cNvSpPr txBox="1">
            <a:spLocks/>
          </p:cNvSpPr>
          <p:nvPr/>
        </p:nvSpPr>
        <p:spPr>
          <a:xfrm>
            <a:off x="585246" y="1864834"/>
            <a:ext cx="6100482" cy="494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Data</a:t>
            </a:r>
          </a:p>
        </p:txBody>
      </p:sp>
      <p:sp>
        <p:nvSpPr>
          <p:cNvPr id="15" name="內容版面配置區 2">
            <a:extLst>
              <a:ext uri="{FF2B5EF4-FFF2-40B4-BE49-F238E27FC236}">
                <a16:creationId xmlns:a16="http://schemas.microsoft.com/office/drawing/2014/main" id="{C0310440-89A1-4A26-A8F4-D23E676F3CD6}"/>
              </a:ext>
            </a:extLst>
          </p:cNvPr>
          <p:cNvSpPr txBox="1">
            <a:spLocks/>
          </p:cNvSpPr>
          <p:nvPr/>
        </p:nvSpPr>
        <p:spPr>
          <a:xfrm>
            <a:off x="585246" y="4144977"/>
            <a:ext cx="6100482" cy="494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What is AQI?</a:t>
            </a:r>
          </a:p>
        </p:txBody>
      </p:sp>
      <p:sp>
        <p:nvSpPr>
          <p:cNvPr id="16" name="內容版面配置區 2">
            <a:extLst>
              <a:ext uri="{FF2B5EF4-FFF2-40B4-BE49-F238E27FC236}">
                <a16:creationId xmlns:a16="http://schemas.microsoft.com/office/drawing/2014/main" id="{8552F4FC-6165-4875-BFE9-209EAEFB7AF8}"/>
              </a:ext>
            </a:extLst>
          </p:cNvPr>
          <p:cNvSpPr txBox="1">
            <a:spLocks/>
          </p:cNvSpPr>
          <p:nvPr/>
        </p:nvSpPr>
        <p:spPr>
          <a:xfrm>
            <a:off x="6291877" y="4646662"/>
            <a:ext cx="3126443" cy="1171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mj-lt"/>
              <a:buAutoNum type="arabicPeriod"/>
            </a:pPr>
            <a:r>
              <a:rPr lang="en-GB" sz="1400" dirty="0"/>
              <a:t>Nitrogen dioxide (NO2)</a:t>
            </a:r>
          </a:p>
          <a:p>
            <a:pPr>
              <a:lnSpc>
                <a:spcPct val="100000"/>
              </a:lnSpc>
              <a:spcBef>
                <a:spcPts val="0"/>
              </a:spcBef>
              <a:buFont typeface="+mj-lt"/>
              <a:buAutoNum type="arabicPeriod"/>
            </a:pPr>
            <a:r>
              <a:rPr lang="en-GB" sz="1400" dirty="0"/>
              <a:t>Inhalable particles (PM10)</a:t>
            </a:r>
          </a:p>
          <a:p>
            <a:pPr>
              <a:lnSpc>
                <a:spcPct val="100000"/>
              </a:lnSpc>
              <a:spcBef>
                <a:spcPts val="0"/>
              </a:spcBef>
              <a:buFont typeface="+mj-lt"/>
              <a:buAutoNum type="arabicPeriod"/>
            </a:pPr>
            <a:r>
              <a:rPr lang="en-GB" sz="1400" dirty="0"/>
              <a:t>Fine inhalable particles (PM2.5)</a:t>
            </a:r>
          </a:p>
          <a:p>
            <a:pPr>
              <a:lnSpc>
                <a:spcPct val="100000"/>
              </a:lnSpc>
              <a:spcBef>
                <a:spcPts val="0"/>
              </a:spcBef>
              <a:buFont typeface="+mj-lt"/>
              <a:buAutoNum type="arabicPeriod"/>
            </a:pPr>
            <a:r>
              <a:rPr lang="en-GB" sz="1400" dirty="0"/>
              <a:t>Ozone (O3)</a:t>
            </a:r>
          </a:p>
          <a:p>
            <a:pPr>
              <a:lnSpc>
                <a:spcPct val="100000"/>
              </a:lnSpc>
              <a:spcBef>
                <a:spcPts val="0"/>
              </a:spcBef>
              <a:buFont typeface="+mj-lt"/>
              <a:buAutoNum type="arabicPeriod"/>
            </a:pPr>
            <a:r>
              <a:rPr lang="en-GB" sz="1400" dirty="0"/>
              <a:t>Air Quality Index (AQI)</a:t>
            </a:r>
            <a:endParaRPr lang="en-GB" sz="3200" dirty="0"/>
          </a:p>
        </p:txBody>
      </p:sp>
      <p:pic>
        <p:nvPicPr>
          <p:cNvPr id="11" name="圖片 10">
            <a:extLst>
              <a:ext uri="{FF2B5EF4-FFF2-40B4-BE49-F238E27FC236}">
                <a16:creationId xmlns:a16="http://schemas.microsoft.com/office/drawing/2014/main" id="{0BBE6176-9228-4B4F-B80C-9A53D3B54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9557" y="5885557"/>
            <a:ext cx="972443" cy="972443"/>
          </a:xfrm>
          <a:prstGeom prst="rect">
            <a:avLst/>
          </a:prstGeom>
        </p:spPr>
      </p:pic>
      <p:sp>
        <p:nvSpPr>
          <p:cNvPr id="18" name="文字方塊 17">
            <a:extLst>
              <a:ext uri="{FF2B5EF4-FFF2-40B4-BE49-F238E27FC236}">
                <a16:creationId xmlns:a16="http://schemas.microsoft.com/office/drawing/2014/main" id="{0D502A91-F597-4543-A0B8-196B561DA337}"/>
              </a:ext>
            </a:extLst>
          </p:cNvPr>
          <p:cNvSpPr txBox="1"/>
          <p:nvPr/>
        </p:nvSpPr>
        <p:spPr>
          <a:xfrm>
            <a:off x="9674860" y="6371778"/>
            <a:ext cx="1544697" cy="369332"/>
          </a:xfrm>
          <a:prstGeom prst="rect">
            <a:avLst/>
          </a:prstGeom>
          <a:noFill/>
        </p:spPr>
        <p:txBody>
          <a:bodyPr wrap="square">
            <a:spAutoFit/>
          </a:bodyPr>
          <a:lstStyle/>
          <a:p>
            <a:r>
              <a:rPr lang="en-GB" dirty="0"/>
              <a:t>Data Source:</a:t>
            </a:r>
          </a:p>
        </p:txBody>
      </p:sp>
    </p:spTree>
    <p:extLst>
      <p:ext uri="{BB962C8B-B14F-4D97-AF65-F5344CB8AC3E}">
        <p14:creationId xmlns:p14="http://schemas.microsoft.com/office/powerpoint/2010/main" val="3314200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4" y="9290"/>
            <a:ext cx="10515600" cy="1325563"/>
          </a:xfrm>
        </p:spPr>
        <p:txBody>
          <a:bodyPr>
            <a:normAutofit/>
          </a:bodyPr>
          <a:lstStyle/>
          <a:p>
            <a:r>
              <a:rPr lang="en-US" sz="4500" b="1" dirty="0">
                <a:solidFill>
                  <a:schemeClr val="bg1"/>
                </a:solidFill>
              </a:rPr>
              <a:t>Problems with V1 design?</a:t>
            </a:r>
            <a:endParaRPr lang="en-GB" sz="4500" b="1" dirty="0">
              <a:solidFill>
                <a:schemeClr val="bg1"/>
              </a:solidFill>
            </a:endParaRPr>
          </a:p>
        </p:txBody>
      </p:sp>
      <p:sp>
        <p:nvSpPr>
          <p:cNvPr id="13" name="內容版面配置區 2">
            <a:extLst>
              <a:ext uri="{FF2B5EF4-FFF2-40B4-BE49-F238E27FC236}">
                <a16:creationId xmlns:a16="http://schemas.microsoft.com/office/drawing/2014/main" id="{995BD928-7AB4-43C4-BCA2-2C5EC179F8A5}"/>
              </a:ext>
            </a:extLst>
          </p:cNvPr>
          <p:cNvSpPr txBox="1">
            <a:spLocks/>
          </p:cNvSpPr>
          <p:nvPr/>
        </p:nvSpPr>
        <p:spPr>
          <a:xfrm>
            <a:off x="2190750" y="4951163"/>
            <a:ext cx="6949888" cy="8938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0"/>
              </a:spcBef>
              <a:buFont typeface="+mj-lt"/>
              <a:buAutoNum type="arabicPeriod"/>
            </a:pPr>
            <a:r>
              <a:rPr lang="en-GB" sz="2000" dirty="0"/>
              <a:t>Node MCU ESP8266 can't drive 5 servo motors</a:t>
            </a:r>
          </a:p>
          <a:p>
            <a:pPr marL="457200" indent="-457200">
              <a:lnSpc>
                <a:spcPct val="100000"/>
              </a:lnSpc>
              <a:spcBef>
                <a:spcPts val="0"/>
              </a:spcBef>
              <a:buFont typeface="+mj-lt"/>
              <a:buAutoNum type="arabicPeriod"/>
            </a:pPr>
            <a:r>
              <a:rPr lang="en-GB" sz="2000" dirty="0"/>
              <a:t>Not necessary to have the dial faces to be over 180 degrees</a:t>
            </a:r>
            <a:endParaRPr lang="en-GB" sz="3200" dirty="0"/>
          </a:p>
        </p:txBody>
      </p:sp>
      <p:pic>
        <p:nvPicPr>
          <p:cNvPr id="12" name="圖片 11">
            <a:extLst>
              <a:ext uri="{FF2B5EF4-FFF2-40B4-BE49-F238E27FC236}">
                <a16:creationId xmlns:a16="http://schemas.microsoft.com/office/drawing/2014/main" id="{83051FAF-3A37-438D-AEAB-C7A4F4FEC04C}"/>
              </a:ext>
            </a:extLst>
          </p:cNvPr>
          <p:cNvPicPr>
            <a:picLocks noChangeAspect="1"/>
          </p:cNvPicPr>
          <p:nvPr/>
        </p:nvPicPr>
        <p:blipFill>
          <a:blip r:embed="rId2"/>
          <a:stretch>
            <a:fillRect/>
          </a:stretch>
        </p:blipFill>
        <p:spPr>
          <a:xfrm>
            <a:off x="1648684" y="1552506"/>
            <a:ext cx="7790180" cy="3398657"/>
          </a:xfrm>
          <a:prstGeom prst="rect">
            <a:avLst/>
          </a:prstGeom>
        </p:spPr>
      </p:pic>
    </p:spTree>
    <p:extLst>
      <p:ext uri="{BB962C8B-B14F-4D97-AF65-F5344CB8AC3E}">
        <p14:creationId xmlns:p14="http://schemas.microsoft.com/office/powerpoint/2010/main" val="4229259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4" y="9290"/>
            <a:ext cx="10515600" cy="1325563"/>
          </a:xfrm>
        </p:spPr>
        <p:txBody>
          <a:bodyPr>
            <a:normAutofit/>
          </a:bodyPr>
          <a:lstStyle/>
          <a:p>
            <a:r>
              <a:rPr lang="en-US" sz="4500" b="1" dirty="0">
                <a:solidFill>
                  <a:schemeClr val="bg1"/>
                </a:solidFill>
              </a:rPr>
              <a:t>V2 design</a:t>
            </a:r>
            <a:endParaRPr lang="en-GB" sz="4500" b="1" dirty="0">
              <a:solidFill>
                <a:schemeClr val="bg1"/>
              </a:solidFill>
            </a:endParaRPr>
          </a:p>
        </p:txBody>
      </p:sp>
      <p:sp>
        <p:nvSpPr>
          <p:cNvPr id="13" name="內容版面配置區 2">
            <a:extLst>
              <a:ext uri="{FF2B5EF4-FFF2-40B4-BE49-F238E27FC236}">
                <a16:creationId xmlns:a16="http://schemas.microsoft.com/office/drawing/2014/main" id="{995BD928-7AB4-43C4-BCA2-2C5EC179F8A5}"/>
              </a:ext>
            </a:extLst>
          </p:cNvPr>
          <p:cNvSpPr txBox="1">
            <a:spLocks/>
          </p:cNvSpPr>
          <p:nvPr/>
        </p:nvSpPr>
        <p:spPr>
          <a:xfrm>
            <a:off x="8097520" y="1937374"/>
            <a:ext cx="3881120" cy="34982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The pointers will only turn in 180 degrees</a:t>
            </a:r>
          </a:p>
          <a:p>
            <a:pPr lvl="1">
              <a:buFont typeface="Wingdings" panose="05000000000000000000" pitchFamily="2" charset="2"/>
              <a:buChar char="Ø"/>
            </a:pPr>
            <a:r>
              <a:rPr lang="en-GB" dirty="0"/>
              <a:t>No gears!</a:t>
            </a:r>
          </a:p>
          <a:p>
            <a:pPr marL="514350" indent="-514350">
              <a:buFont typeface="+mj-lt"/>
              <a:buAutoNum type="arabicPeriod"/>
            </a:pPr>
            <a:r>
              <a:rPr lang="en-GB" dirty="0">
                <a:solidFill>
                  <a:srgbClr val="1A1A1A"/>
                </a:solidFill>
                <a:effectLst/>
              </a:rPr>
              <a:t>A holder is added for   the driver</a:t>
            </a:r>
            <a:endParaRPr lang="en-GB" dirty="0"/>
          </a:p>
        </p:txBody>
      </p:sp>
      <p:pic>
        <p:nvPicPr>
          <p:cNvPr id="5" name="圖片 4">
            <a:extLst>
              <a:ext uri="{FF2B5EF4-FFF2-40B4-BE49-F238E27FC236}">
                <a16:creationId xmlns:a16="http://schemas.microsoft.com/office/drawing/2014/main" id="{4E3222BF-B0D3-4DFB-B85F-7FE356DEE9BC}"/>
              </a:ext>
            </a:extLst>
          </p:cNvPr>
          <p:cNvPicPr>
            <a:picLocks noChangeAspect="1"/>
          </p:cNvPicPr>
          <p:nvPr/>
        </p:nvPicPr>
        <p:blipFill>
          <a:blip r:embed="rId2"/>
          <a:stretch>
            <a:fillRect/>
          </a:stretch>
        </p:blipFill>
        <p:spPr>
          <a:xfrm>
            <a:off x="0" y="1394963"/>
            <a:ext cx="7749744" cy="5463037"/>
          </a:xfrm>
          <a:prstGeom prst="rect">
            <a:avLst/>
          </a:prstGeom>
        </p:spPr>
      </p:pic>
    </p:spTree>
    <p:extLst>
      <p:ext uri="{BB962C8B-B14F-4D97-AF65-F5344CB8AC3E}">
        <p14:creationId xmlns:p14="http://schemas.microsoft.com/office/powerpoint/2010/main" val="1608776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2409CE-2929-40BE-90D6-953930DE2D9A}"/>
              </a:ext>
            </a:extLst>
          </p:cNvPr>
          <p:cNvSpPr/>
          <p:nvPr/>
        </p:nvSpPr>
        <p:spPr>
          <a:xfrm>
            <a:off x="0" y="5929"/>
            <a:ext cx="12192000" cy="1013012"/>
          </a:xfrm>
          <a:prstGeom prst="rect">
            <a:avLst/>
          </a:prstGeom>
          <a:solidFill>
            <a:srgbClr val="4E837D"/>
          </a:solidFill>
          <a:ln>
            <a:solidFill>
              <a:srgbClr val="4E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F1C25443-FF48-43A6-A8FA-E2E21BE6AE38}"/>
              </a:ext>
            </a:extLst>
          </p:cNvPr>
          <p:cNvSpPr/>
          <p:nvPr/>
        </p:nvSpPr>
        <p:spPr>
          <a:xfrm>
            <a:off x="0" y="1013013"/>
            <a:ext cx="12192000" cy="367551"/>
          </a:xfrm>
          <a:prstGeom prst="rect">
            <a:avLst/>
          </a:prstGeom>
          <a:solidFill>
            <a:srgbClr val="E1DEBF"/>
          </a:solidFill>
          <a:ln>
            <a:solidFill>
              <a:srgbClr val="E1DE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標題 1">
            <a:extLst>
              <a:ext uri="{FF2B5EF4-FFF2-40B4-BE49-F238E27FC236}">
                <a16:creationId xmlns:a16="http://schemas.microsoft.com/office/drawing/2014/main" id="{EC9B5FF3-352D-45F9-83E4-0B48C424FC40}"/>
              </a:ext>
            </a:extLst>
          </p:cNvPr>
          <p:cNvSpPr>
            <a:spLocks noGrp="1"/>
          </p:cNvSpPr>
          <p:nvPr>
            <p:ph type="title"/>
          </p:nvPr>
        </p:nvSpPr>
        <p:spPr>
          <a:xfrm>
            <a:off x="407894" y="9290"/>
            <a:ext cx="10515600" cy="1325563"/>
          </a:xfrm>
        </p:spPr>
        <p:txBody>
          <a:bodyPr>
            <a:normAutofit/>
          </a:bodyPr>
          <a:lstStyle/>
          <a:p>
            <a:r>
              <a:rPr lang="en-US" sz="4500" b="1" dirty="0">
                <a:solidFill>
                  <a:schemeClr val="bg1"/>
                </a:solidFill>
              </a:rPr>
              <a:t>Physical device</a:t>
            </a:r>
            <a:endParaRPr lang="en-GB" sz="4500" b="1" dirty="0">
              <a:solidFill>
                <a:schemeClr val="bg1"/>
              </a:solidFill>
            </a:endParaRPr>
          </a:p>
        </p:txBody>
      </p:sp>
      <p:pic>
        <p:nvPicPr>
          <p:cNvPr id="4" name="圖片 3">
            <a:extLst>
              <a:ext uri="{FF2B5EF4-FFF2-40B4-BE49-F238E27FC236}">
                <a16:creationId xmlns:a16="http://schemas.microsoft.com/office/drawing/2014/main" id="{E918B4D1-7A46-4033-9E79-9BD67816F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769550" y="1494497"/>
            <a:ext cx="4661436" cy="5187801"/>
          </a:xfrm>
          <a:prstGeom prst="rect">
            <a:avLst/>
          </a:prstGeom>
        </p:spPr>
      </p:pic>
      <p:pic>
        <p:nvPicPr>
          <p:cNvPr id="9" name="圖片 8" descr="一張含有 文字 的圖片&#10;&#10;自動產生的描述">
            <a:extLst>
              <a:ext uri="{FF2B5EF4-FFF2-40B4-BE49-F238E27FC236}">
                <a16:creationId xmlns:a16="http://schemas.microsoft.com/office/drawing/2014/main" id="{4C0DD285-13DC-4416-A665-303423F5B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26541" y="1742439"/>
            <a:ext cx="4639153" cy="4639153"/>
          </a:xfrm>
          <a:prstGeom prst="rect">
            <a:avLst/>
          </a:prstGeom>
        </p:spPr>
      </p:pic>
    </p:spTree>
    <p:extLst>
      <p:ext uri="{BB962C8B-B14F-4D97-AF65-F5344CB8AC3E}">
        <p14:creationId xmlns:p14="http://schemas.microsoft.com/office/powerpoint/2010/main" val="245411216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961</Words>
  <Application>Microsoft Office PowerPoint</Application>
  <PresentationFormat>寬螢幕</PresentationFormat>
  <Paragraphs>138</Paragraphs>
  <Slides>24</Slides>
  <Notes>0</Notes>
  <HiddenSlides>0</HiddenSlides>
  <MMClips>3</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24</vt:i4>
      </vt:variant>
    </vt:vector>
  </HeadingPairs>
  <TitlesOfParts>
    <vt:vector size="29" baseType="lpstr">
      <vt:lpstr>Arial</vt:lpstr>
      <vt:lpstr>Calibri</vt:lpstr>
      <vt:lpstr>Calibri Light</vt:lpstr>
      <vt:lpstr>Wingdings</vt:lpstr>
      <vt:lpstr>Office 佈景主題</vt:lpstr>
      <vt:lpstr>LondonAQ</vt:lpstr>
      <vt:lpstr>Background</vt:lpstr>
      <vt:lpstr>Needs</vt:lpstr>
      <vt:lpstr> Function Design</vt:lpstr>
      <vt:lpstr> Function Design</vt:lpstr>
      <vt:lpstr>Data Source—OpenWeather</vt:lpstr>
      <vt:lpstr>Problems with V1 design?</vt:lpstr>
      <vt:lpstr>V2 design</vt:lpstr>
      <vt:lpstr>Physical device</vt:lpstr>
      <vt:lpstr>Dissemble</vt:lpstr>
      <vt:lpstr>Stand</vt:lpstr>
      <vt:lpstr>Code</vt:lpstr>
      <vt:lpstr>Circuit</vt:lpstr>
      <vt:lpstr>Which one?</vt:lpstr>
      <vt:lpstr>Digital Device: code</vt:lpstr>
      <vt:lpstr>Digital Device: rotation challenge</vt:lpstr>
      <vt:lpstr>Digital Place: Building process</vt:lpstr>
      <vt:lpstr>Digital Place: Building process</vt:lpstr>
      <vt:lpstr>Digital Place: Building process</vt:lpstr>
      <vt:lpstr>Digital Place: Building process</vt:lpstr>
      <vt:lpstr>Digital Place: Building process</vt:lpstr>
      <vt:lpstr>Digital Place: Controlling physical device via AR app</vt:lpstr>
      <vt:lpstr>Digital Place: Building process</vt:lpstr>
      <vt:lpstr>Digital Place: Installation package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Sin Man Choi</dc:creator>
  <cp:lastModifiedBy>Sin Man Choi</cp:lastModifiedBy>
  <cp:revision>6</cp:revision>
  <dcterms:created xsi:type="dcterms:W3CDTF">2022-01-06T00:37:22Z</dcterms:created>
  <dcterms:modified xsi:type="dcterms:W3CDTF">2022-01-06T02:12:14Z</dcterms:modified>
</cp:coreProperties>
</file>